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9" r:id="rId1"/>
  </p:sldMasterIdLst>
  <p:notesMasterIdLst>
    <p:notesMasterId r:id="rId19"/>
  </p:notesMasterIdLst>
  <p:sldIdLst>
    <p:sldId id="277" r:id="rId2"/>
    <p:sldId id="489" r:id="rId3"/>
    <p:sldId id="496" r:id="rId4"/>
    <p:sldId id="498" r:id="rId5"/>
    <p:sldId id="499" r:id="rId6"/>
    <p:sldId id="502" r:id="rId7"/>
    <p:sldId id="501" r:id="rId8"/>
    <p:sldId id="504" r:id="rId9"/>
    <p:sldId id="505" r:id="rId10"/>
    <p:sldId id="507" r:id="rId11"/>
    <p:sldId id="508" r:id="rId12"/>
    <p:sldId id="513" r:id="rId13"/>
    <p:sldId id="510" r:id="rId14"/>
    <p:sldId id="515" r:id="rId15"/>
    <p:sldId id="512" r:id="rId16"/>
    <p:sldId id="494" r:id="rId17"/>
    <p:sldId id="51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652ABC-0D3C-9749-8F88-8468B5C74446}">
          <p14:sldIdLst>
            <p14:sldId id="277"/>
            <p14:sldId id="489"/>
            <p14:sldId id="496"/>
            <p14:sldId id="498"/>
            <p14:sldId id="499"/>
            <p14:sldId id="502"/>
            <p14:sldId id="501"/>
            <p14:sldId id="504"/>
            <p14:sldId id="505"/>
            <p14:sldId id="507"/>
            <p14:sldId id="508"/>
            <p14:sldId id="513"/>
            <p14:sldId id="510"/>
            <p14:sldId id="515"/>
            <p14:sldId id="512"/>
            <p14:sldId id="494"/>
            <p14:sldId id="5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404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55" autoAdjust="0"/>
    <p:restoredTop sz="81812"/>
  </p:normalViewPr>
  <p:slideViewPr>
    <p:cSldViewPr snapToGrid="0">
      <p:cViewPr varScale="1">
        <p:scale>
          <a:sx n="63" d="100"/>
          <a:sy n="63" d="100"/>
        </p:scale>
        <p:origin x="93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34B24920-1579-E54D-840D-97B564270AC6}" type="datetimeFigureOut">
              <a:rPr lang="en-US" smtClean="0"/>
              <a:pPr/>
              <a:t>12/2/2020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2D80DB3F-FE1C-0647-BB50-76013C65A537}" type="slidenum">
              <a:rPr lang="en-US" smtClean="0"/>
              <a:pPr/>
              <a:t>‹#›</a:t>
            </a:fld>
            <a:endParaRPr lang="en-US" dirty="0"/>
          </a:p>
        </p:txBody>
      </p:sp>
    </p:spTree>
    <p:extLst>
      <p:ext uri="{BB962C8B-B14F-4D97-AF65-F5344CB8AC3E}">
        <p14:creationId xmlns:p14="http://schemas.microsoft.com/office/powerpoint/2010/main" val="154578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panose="02000503020000020003" pitchFamily="2" charset="0"/>
        <a:ea typeface="+mn-ea"/>
        <a:cs typeface="+mn-cs"/>
      </a:defRPr>
    </a:lvl1pPr>
    <a:lvl2pPr marL="457200" algn="l" defTabSz="914400" rtl="0" eaLnBrk="1" latinLnBrk="0" hangingPunct="1">
      <a:defRPr sz="1200" b="0" i="0" kern="1200">
        <a:solidFill>
          <a:schemeClr val="tx1"/>
        </a:solidFill>
        <a:latin typeface="Avenir Book" panose="02000503020000020003" pitchFamily="2" charset="0"/>
        <a:ea typeface="+mn-ea"/>
        <a:cs typeface="+mn-cs"/>
      </a:defRPr>
    </a:lvl2pPr>
    <a:lvl3pPr marL="914400" algn="l" defTabSz="914400" rtl="0" eaLnBrk="1" latinLnBrk="0" hangingPunct="1">
      <a:defRPr sz="1200" b="0" i="0" kern="1200">
        <a:solidFill>
          <a:schemeClr val="tx1"/>
        </a:solidFill>
        <a:latin typeface="Avenir Book" panose="02000503020000020003" pitchFamily="2" charset="0"/>
        <a:ea typeface="+mn-ea"/>
        <a:cs typeface="+mn-cs"/>
      </a:defRPr>
    </a:lvl3pPr>
    <a:lvl4pPr marL="1371600" algn="l" defTabSz="914400" rtl="0" eaLnBrk="1" latinLnBrk="0" hangingPunct="1">
      <a:defRPr sz="1200" b="0" i="0" kern="1200">
        <a:solidFill>
          <a:schemeClr val="tx1"/>
        </a:solidFill>
        <a:latin typeface="Avenir Book" panose="02000503020000020003" pitchFamily="2" charset="0"/>
        <a:ea typeface="+mn-ea"/>
        <a:cs typeface="+mn-cs"/>
      </a:defRPr>
    </a:lvl4pPr>
    <a:lvl5pPr marL="1828800" algn="l" defTabSz="914400" rtl="0" eaLnBrk="1" latinLnBrk="0" hangingPunct="1">
      <a:defRPr sz="1200" b="0" i="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1</a:t>
            </a:fld>
            <a:endParaRPr lang="en-US"/>
          </a:p>
        </p:txBody>
      </p:sp>
    </p:spTree>
    <p:extLst>
      <p:ext uri="{BB962C8B-B14F-4D97-AF65-F5344CB8AC3E}">
        <p14:creationId xmlns:p14="http://schemas.microsoft.com/office/powerpoint/2010/main" val="817080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0DB3F-FE1C-0647-BB50-76013C65A537}" type="slidenum">
              <a:rPr lang="en-US" smtClean="0"/>
              <a:pPr/>
              <a:t>10</a:t>
            </a:fld>
            <a:endParaRPr lang="en-US" dirty="0"/>
          </a:p>
        </p:txBody>
      </p:sp>
    </p:spTree>
    <p:extLst>
      <p:ext uri="{BB962C8B-B14F-4D97-AF65-F5344CB8AC3E}">
        <p14:creationId xmlns:p14="http://schemas.microsoft.com/office/powerpoint/2010/main" val="2294496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80DB3F-FE1C-0647-BB50-76013C65A537}" type="slidenum">
              <a:rPr lang="en-US" smtClean="0"/>
              <a:pPr/>
              <a:t>11</a:t>
            </a:fld>
            <a:endParaRPr lang="en-US" dirty="0"/>
          </a:p>
        </p:txBody>
      </p:sp>
    </p:spTree>
    <p:extLst>
      <p:ext uri="{BB962C8B-B14F-4D97-AF65-F5344CB8AC3E}">
        <p14:creationId xmlns:p14="http://schemas.microsoft.com/office/powerpoint/2010/main" val="419230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0DB3F-FE1C-0647-BB50-76013C65A537}" type="slidenum">
              <a:rPr lang="en-US" smtClean="0"/>
              <a:pPr/>
              <a:t>12</a:t>
            </a:fld>
            <a:endParaRPr lang="en-US" dirty="0"/>
          </a:p>
        </p:txBody>
      </p:sp>
    </p:spTree>
    <p:extLst>
      <p:ext uri="{BB962C8B-B14F-4D97-AF65-F5344CB8AC3E}">
        <p14:creationId xmlns:p14="http://schemas.microsoft.com/office/powerpoint/2010/main" val="97266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0DB3F-FE1C-0647-BB50-76013C65A537}" type="slidenum">
              <a:rPr lang="en-US" smtClean="0"/>
              <a:pPr/>
              <a:t>17</a:t>
            </a:fld>
            <a:endParaRPr lang="en-US" dirty="0"/>
          </a:p>
        </p:txBody>
      </p:sp>
    </p:spTree>
    <p:extLst>
      <p:ext uri="{BB962C8B-B14F-4D97-AF65-F5344CB8AC3E}">
        <p14:creationId xmlns:p14="http://schemas.microsoft.com/office/powerpoint/2010/main" val="63756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2</a:t>
            </a:fld>
            <a:endParaRPr lang="en-US"/>
          </a:p>
        </p:txBody>
      </p:sp>
    </p:spTree>
    <p:extLst>
      <p:ext uri="{BB962C8B-B14F-4D97-AF65-F5344CB8AC3E}">
        <p14:creationId xmlns:p14="http://schemas.microsoft.com/office/powerpoint/2010/main" val="164626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3</a:t>
            </a:fld>
            <a:endParaRPr lang="en-US"/>
          </a:p>
        </p:txBody>
      </p:sp>
    </p:spTree>
    <p:extLst>
      <p:ext uri="{BB962C8B-B14F-4D97-AF65-F5344CB8AC3E}">
        <p14:creationId xmlns:p14="http://schemas.microsoft.com/office/powerpoint/2010/main" val="275019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4</a:t>
            </a:fld>
            <a:endParaRPr lang="en-US"/>
          </a:p>
        </p:txBody>
      </p:sp>
    </p:spTree>
    <p:extLst>
      <p:ext uri="{BB962C8B-B14F-4D97-AF65-F5344CB8AC3E}">
        <p14:creationId xmlns:p14="http://schemas.microsoft.com/office/powerpoint/2010/main" val="1687668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venir Book" panose="02000503020000020003" pitchFamily="2" charset="0"/>
              <a:ea typeface="+mn-ea"/>
              <a:cs typeface="+mn-cs"/>
            </a:endParaRPr>
          </a:p>
        </p:txBody>
      </p:sp>
      <p:sp>
        <p:nvSpPr>
          <p:cNvPr id="4" name="Slide Number Placeholder 3"/>
          <p:cNvSpPr>
            <a:spLocks noGrp="1"/>
          </p:cNvSpPr>
          <p:nvPr>
            <p:ph type="sldNum" sz="quarter" idx="10"/>
          </p:nvPr>
        </p:nvSpPr>
        <p:spPr/>
        <p:txBody>
          <a:bodyPr/>
          <a:lstStyle/>
          <a:p>
            <a:fld id="{2D80DB3F-FE1C-0647-BB50-76013C65A537}" type="slidenum">
              <a:rPr lang="en-US" smtClean="0"/>
              <a:t>5</a:t>
            </a:fld>
            <a:endParaRPr lang="en-US"/>
          </a:p>
        </p:txBody>
      </p:sp>
    </p:spTree>
    <p:extLst>
      <p:ext uri="{BB962C8B-B14F-4D97-AF65-F5344CB8AC3E}">
        <p14:creationId xmlns:p14="http://schemas.microsoft.com/office/powerpoint/2010/main" val="395228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6</a:t>
            </a:fld>
            <a:endParaRPr lang="en-US"/>
          </a:p>
        </p:txBody>
      </p:sp>
    </p:spTree>
    <p:extLst>
      <p:ext uri="{BB962C8B-B14F-4D97-AF65-F5344CB8AC3E}">
        <p14:creationId xmlns:p14="http://schemas.microsoft.com/office/powerpoint/2010/main" val="189013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7</a:t>
            </a:fld>
            <a:endParaRPr lang="en-US"/>
          </a:p>
        </p:txBody>
      </p:sp>
    </p:spTree>
    <p:extLst>
      <p:ext uri="{BB962C8B-B14F-4D97-AF65-F5344CB8AC3E}">
        <p14:creationId xmlns:p14="http://schemas.microsoft.com/office/powerpoint/2010/main" val="115677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8</a:t>
            </a:fld>
            <a:endParaRPr lang="en-US"/>
          </a:p>
        </p:txBody>
      </p:sp>
    </p:spTree>
    <p:extLst>
      <p:ext uri="{BB962C8B-B14F-4D97-AF65-F5344CB8AC3E}">
        <p14:creationId xmlns:p14="http://schemas.microsoft.com/office/powerpoint/2010/main" val="2935208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0DB3F-FE1C-0647-BB50-76013C65A537}" type="slidenum">
              <a:rPr lang="en-US" smtClean="0"/>
              <a:t>9</a:t>
            </a:fld>
            <a:endParaRPr lang="en-US"/>
          </a:p>
        </p:txBody>
      </p:sp>
    </p:spTree>
    <p:extLst>
      <p:ext uri="{BB962C8B-B14F-4D97-AF65-F5344CB8AC3E}">
        <p14:creationId xmlns:p14="http://schemas.microsoft.com/office/powerpoint/2010/main" val="69093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03C265-9317-1B46-BECA-7F65D50A4822}" type="datetime1">
              <a:rPr lang="en-US" smtClean="0"/>
              <a:t>12/2/2020</a:t>
            </a:fld>
            <a:endParaRPr lang="en-US" dirty="0"/>
          </a:p>
        </p:txBody>
      </p:sp>
      <p:sp>
        <p:nvSpPr>
          <p:cNvPr id="5" name="Footer Placeholder 4"/>
          <p:cNvSpPr>
            <a:spLocks noGrp="1"/>
          </p:cNvSpPr>
          <p:nvPr>
            <p:ph type="ftr" sz="quarter" idx="11"/>
          </p:nvPr>
        </p:nvSpPr>
        <p:spPr/>
        <p:txBody>
          <a:bodyPr/>
          <a:lstStyle/>
          <a:p>
            <a:r>
              <a:rPr lang="en-US"/>
              <a:t>Dworkin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493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50480B-160A-254D-B9F0-B5C8ABB14C18}" type="datetime1">
              <a:rPr lang="en-US" smtClean="0"/>
              <a:t>12/2/2020</a:t>
            </a:fld>
            <a:endParaRPr lang="en-US" dirty="0"/>
          </a:p>
        </p:txBody>
      </p:sp>
      <p:sp>
        <p:nvSpPr>
          <p:cNvPr id="5" name="Footer Placeholder 4"/>
          <p:cNvSpPr>
            <a:spLocks noGrp="1"/>
          </p:cNvSpPr>
          <p:nvPr>
            <p:ph type="ftr" sz="quarter" idx="11"/>
          </p:nvPr>
        </p:nvSpPr>
        <p:spPr/>
        <p:txBody>
          <a:bodyPr/>
          <a:lstStyle/>
          <a:p>
            <a:r>
              <a:rPr lang="en-US"/>
              <a:t>Dworkin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255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7C3151-263B-B049-AE55-5A15530287BC}" type="datetime1">
              <a:rPr lang="en-US" smtClean="0"/>
              <a:t>12/2/2020</a:t>
            </a:fld>
            <a:endParaRPr lang="en-US" dirty="0"/>
          </a:p>
        </p:txBody>
      </p:sp>
      <p:sp>
        <p:nvSpPr>
          <p:cNvPr id="5" name="Footer Placeholder 4"/>
          <p:cNvSpPr>
            <a:spLocks noGrp="1"/>
          </p:cNvSpPr>
          <p:nvPr>
            <p:ph type="ftr" sz="quarter" idx="11"/>
          </p:nvPr>
        </p:nvSpPr>
        <p:spPr/>
        <p:txBody>
          <a:bodyPr/>
          <a:lstStyle/>
          <a:p>
            <a:r>
              <a:rPr lang="en-US"/>
              <a:t>Dworkin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98443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6EFBDE-8A30-C349-B232-C286A64671FD}" type="datetime1">
              <a:rPr lang="en-US" smtClean="0"/>
              <a:t>12/2/2020</a:t>
            </a:fld>
            <a:endParaRPr lang="en-US" dirty="0"/>
          </a:p>
        </p:txBody>
      </p:sp>
      <p:sp>
        <p:nvSpPr>
          <p:cNvPr id="8" name="Footer Placeholder 7"/>
          <p:cNvSpPr>
            <a:spLocks noGrp="1"/>
          </p:cNvSpPr>
          <p:nvPr>
            <p:ph type="ftr" sz="quarter" idx="11"/>
          </p:nvPr>
        </p:nvSpPr>
        <p:spPr/>
        <p:txBody>
          <a:bodyPr/>
          <a:lstStyle/>
          <a:p>
            <a:r>
              <a:rPr lang="en-US"/>
              <a:t>Dworkin</a:t>
            </a:r>
            <a:endParaRPr lang="en-US" dirty="0"/>
          </a:p>
        </p:txBody>
      </p:sp>
      <p:sp>
        <p:nvSpPr>
          <p:cNvPr id="9" name="Slide Number Placeholder 8"/>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49614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E1CF7B-A082-1441-A4CD-8A1F06F47789}" type="datetime1">
              <a:rPr lang="en-US" smtClean="0"/>
              <a:t>12/2/2020</a:t>
            </a:fld>
            <a:endParaRPr lang="en-US" dirty="0"/>
          </a:p>
        </p:txBody>
      </p:sp>
      <p:sp>
        <p:nvSpPr>
          <p:cNvPr id="5" name="Footer Placeholder 4"/>
          <p:cNvSpPr>
            <a:spLocks noGrp="1"/>
          </p:cNvSpPr>
          <p:nvPr>
            <p:ph type="ftr" sz="quarter" idx="11"/>
          </p:nvPr>
        </p:nvSpPr>
        <p:spPr/>
        <p:txBody>
          <a:bodyPr/>
          <a:lstStyle/>
          <a:p>
            <a:r>
              <a:rPr lang="en-US"/>
              <a:t>Dworkin</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1282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1B8D77A-2BD2-8A4D-9DA3-3734B090B2CD}" type="datetime1">
              <a:rPr lang="en-US" smtClean="0"/>
              <a:t>12/2/2020</a:t>
            </a:fld>
            <a:endParaRPr lang="en-US" dirty="0"/>
          </a:p>
        </p:txBody>
      </p:sp>
      <p:sp>
        <p:nvSpPr>
          <p:cNvPr id="9" name="Footer Placeholder 8"/>
          <p:cNvSpPr>
            <a:spLocks noGrp="1"/>
          </p:cNvSpPr>
          <p:nvPr>
            <p:ph type="ftr" sz="quarter" idx="11"/>
          </p:nvPr>
        </p:nvSpPr>
        <p:spPr/>
        <p:txBody>
          <a:bodyPr/>
          <a:lstStyle/>
          <a:p>
            <a:r>
              <a:rPr lang="en-US"/>
              <a:t>Dworkin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6263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B0D65D8-C394-454D-8982-A0532429B6F1}" type="datetime1">
              <a:rPr lang="en-US" smtClean="0"/>
              <a:t>12/2/2020</a:t>
            </a:fld>
            <a:endParaRPr lang="en-US" dirty="0"/>
          </a:p>
        </p:txBody>
      </p:sp>
      <p:sp>
        <p:nvSpPr>
          <p:cNvPr id="8" name="Footer Placeholder 7"/>
          <p:cNvSpPr>
            <a:spLocks noGrp="1"/>
          </p:cNvSpPr>
          <p:nvPr>
            <p:ph type="ftr" sz="quarter" idx="11"/>
          </p:nvPr>
        </p:nvSpPr>
        <p:spPr/>
        <p:txBody>
          <a:bodyPr/>
          <a:lstStyle/>
          <a:p>
            <a:r>
              <a:rPr lang="en-US"/>
              <a:t>Dworkin</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083005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469C7E-1E43-A845-BEC9-A69F0228761C}" type="datetime1">
              <a:rPr lang="en-US" smtClean="0"/>
              <a:t>12/2/2020</a:t>
            </a:fld>
            <a:endParaRPr lang="en-US" dirty="0"/>
          </a:p>
        </p:txBody>
      </p:sp>
      <p:sp>
        <p:nvSpPr>
          <p:cNvPr id="4" name="Footer Placeholder 3"/>
          <p:cNvSpPr>
            <a:spLocks noGrp="1"/>
          </p:cNvSpPr>
          <p:nvPr>
            <p:ph type="ftr" sz="quarter" idx="11"/>
          </p:nvPr>
        </p:nvSpPr>
        <p:spPr/>
        <p:txBody>
          <a:bodyPr/>
          <a:lstStyle/>
          <a:p>
            <a:r>
              <a:rPr lang="en-US"/>
              <a:t>Dworkin</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8057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E5957-BEFC-E843-9CE7-A107E51BF1A8}" type="datetime1">
              <a:rPr lang="en-US" smtClean="0"/>
              <a:t>12/2/2020</a:t>
            </a:fld>
            <a:endParaRPr lang="en-US" dirty="0"/>
          </a:p>
        </p:txBody>
      </p:sp>
      <p:sp>
        <p:nvSpPr>
          <p:cNvPr id="3" name="Footer Placeholder 2"/>
          <p:cNvSpPr>
            <a:spLocks noGrp="1"/>
          </p:cNvSpPr>
          <p:nvPr>
            <p:ph type="ftr" sz="quarter" idx="11"/>
          </p:nvPr>
        </p:nvSpPr>
        <p:spPr/>
        <p:txBody>
          <a:bodyPr/>
          <a:lstStyle/>
          <a:p>
            <a:r>
              <a:rPr lang="en-US"/>
              <a:t>Dworkin</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4772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045DC923-5C0D-8B43-89AC-FEA18247BC4F}" type="datetime1">
              <a:rPr lang="en-US" smtClean="0"/>
              <a:t>12/2/2020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r>
              <a:rPr lang="en-US"/>
              <a:t>Dworkin</a:t>
            </a:r>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3747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B0DE8C3-EB5D-4342-87BC-70BB72D20993}" type="datetime1">
              <a:rPr lang="en-US" smtClean="0"/>
              <a:t>12/2/2020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r>
              <a:rPr lang="en-US"/>
              <a:t>Dworkin</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6043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dirty="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b="0" i="0">
                <a:solidFill>
                  <a:schemeClr val="tx1">
                    <a:alpha val="70000"/>
                  </a:schemeClr>
                </a:solidFill>
                <a:latin typeface="Avenir Book" panose="02000503020000020003" pitchFamily="2" charset="0"/>
              </a:defRPr>
            </a:lvl1pPr>
          </a:lstStyle>
          <a:p>
            <a:fld id="{FB0D65D8-C394-454D-8982-A0532429B6F1}" type="datetime1">
              <a:rPr lang="en-US" smtClean="0"/>
              <a:pPr/>
              <a:t>12/2/2020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b="0" i="0">
                <a:solidFill>
                  <a:schemeClr val="tx1">
                    <a:alpha val="70000"/>
                  </a:schemeClr>
                </a:solidFill>
                <a:latin typeface="Avenir Book" panose="02000503020000020003" pitchFamily="2" charset="0"/>
              </a:defRPr>
            </a:lvl1pPr>
          </a:lstStyle>
          <a:p>
            <a:r>
              <a:rPr lang="en-US" dirty="0"/>
              <a:t>Dworkin</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b="0" i="0" spc="0" baseline="0">
                <a:solidFill>
                  <a:srgbClr val="FFFFFF"/>
                </a:solidFill>
                <a:latin typeface="Avenir Book" panose="02000503020000020003" pitchFamily="2"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023822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ctr" defTabSz="914400" rtl="0" eaLnBrk="1" latinLnBrk="0" hangingPunct="1">
        <a:lnSpc>
          <a:spcPct val="90000"/>
        </a:lnSpc>
        <a:spcBef>
          <a:spcPct val="0"/>
        </a:spcBef>
        <a:buNone/>
        <a:defRPr sz="2800" b="0" i="0" kern="1200" cap="all" spc="200" baseline="0">
          <a:solidFill>
            <a:schemeClr val="tx1">
              <a:lumMod val="85000"/>
              <a:lumOff val="15000"/>
            </a:schemeClr>
          </a:solidFill>
          <a:latin typeface="Avenir Book"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Avenir Book" panose="02000503020000020003" pitchFamily="2"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tif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tiff"/><Relationship Id="rId4" Type="http://schemas.openxmlformats.org/officeDocument/2006/relationships/image" Target="../media/image51.tiff"/><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tif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33.tiff"/><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32070"/>
            <a:ext cx="8991600" cy="1645920"/>
          </a:xfrm>
        </p:spPr>
        <p:txBody>
          <a:bodyPr>
            <a:normAutofit fontScale="90000"/>
          </a:bodyPr>
          <a:lstStyle/>
          <a:p>
            <a:r>
              <a:rPr lang="en-US" b="1" i="1" dirty="0"/>
              <a:t>Bridging the gap between complex sensor data and clinical knowledge</a:t>
            </a:r>
            <a:endParaRPr lang="en-US" sz="3000" dirty="0">
              <a:latin typeface="Avenir Book" panose="02000503020000020003" pitchFamily="2" charset="0"/>
            </a:endParaRPr>
          </a:p>
        </p:txBody>
      </p:sp>
      <p:sp>
        <p:nvSpPr>
          <p:cNvPr id="3" name="Subtitle 2"/>
          <p:cNvSpPr>
            <a:spLocks noGrp="1"/>
          </p:cNvSpPr>
          <p:nvPr>
            <p:ph type="subTitle" idx="1"/>
          </p:nvPr>
        </p:nvSpPr>
        <p:spPr>
          <a:xfrm>
            <a:off x="2407725" y="4452249"/>
            <a:ext cx="7523462" cy="1524757"/>
          </a:xfrm>
        </p:spPr>
        <p:txBody>
          <a:bodyPr anchor="ctr">
            <a:normAutofit/>
          </a:bodyPr>
          <a:lstStyle/>
          <a:p>
            <a:r>
              <a:rPr lang="en-US" sz="2500" cap="none" spc="100" dirty="0">
                <a:latin typeface="Avenir Book" panose="02000503020000020003" pitchFamily="2" charset="0"/>
              </a:rPr>
              <a:t>Haochang Shou, PhD</a:t>
            </a:r>
          </a:p>
          <a:p>
            <a:r>
              <a:rPr lang="en-US" sz="2200" spc="100" dirty="0"/>
              <a:t>Assistant Professor of Biostatistics</a:t>
            </a:r>
          </a:p>
          <a:p>
            <a:r>
              <a:rPr lang="en-US" sz="2200" cap="none" spc="100" dirty="0">
                <a:latin typeface="Avenir Book" panose="02000503020000020003" pitchFamily="2" charset="0"/>
              </a:rPr>
              <a:t>December 1, 2020</a:t>
            </a:r>
          </a:p>
          <a:p>
            <a:endParaRPr lang="en-US" sz="2200" spc="100" dirty="0"/>
          </a:p>
        </p:txBody>
      </p:sp>
      <p:pic>
        <p:nvPicPr>
          <p:cNvPr id="1026" name="Picture 2">
            <a:extLst>
              <a:ext uri="{FF2B5EF4-FFF2-40B4-BE49-F238E27FC236}">
                <a16:creationId xmlns:a16="http://schemas.microsoft.com/office/drawing/2014/main" id="{B15DC5AF-2E08-6742-B446-7A3E9149F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93" y="591994"/>
            <a:ext cx="2952473" cy="1202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C3CB3AF5-53E6-EF40-9E1A-0342C96CB9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90"/>
          <a:stretch/>
        </p:blipFill>
        <p:spPr bwMode="auto">
          <a:xfrm>
            <a:off x="4201614" y="220708"/>
            <a:ext cx="7917082" cy="157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113032"/>
      </p:ext>
    </p:extLst>
  </p:cSld>
  <p:clrMapOvr>
    <a:masterClrMapping/>
  </p:clrMapOvr>
  <mc:AlternateContent xmlns:mc="http://schemas.openxmlformats.org/markup-compatibility/2006" xmlns:p14="http://schemas.microsoft.com/office/powerpoint/2010/main">
    <mc:Choice Requires="p14">
      <p:transition spd="slow" p14:dur="62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0003-A3B3-7447-B53B-9AD91DE780E9}"/>
              </a:ext>
            </a:extLst>
          </p:cNvPr>
          <p:cNvSpPr>
            <a:spLocks noGrp="1"/>
          </p:cNvSpPr>
          <p:nvPr>
            <p:ph type="title"/>
          </p:nvPr>
        </p:nvSpPr>
        <p:spPr>
          <a:xfrm>
            <a:off x="2067147" y="412812"/>
            <a:ext cx="7729728" cy="1188720"/>
          </a:xfrm>
        </p:spPr>
        <p:txBody>
          <a:bodyPr/>
          <a:lstStyle/>
          <a:p>
            <a:r>
              <a:rPr lang="en-US" dirty="0"/>
              <a:t>Activity profile as Continuous distributional object</a:t>
            </a:r>
          </a:p>
        </p:txBody>
      </p:sp>
      <p:pic>
        <p:nvPicPr>
          <p:cNvPr id="7" name="Content Placeholder 6">
            <a:extLst>
              <a:ext uri="{FF2B5EF4-FFF2-40B4-BE49-F238E27FC236}">
                <a16:creationId xmlns:a16="http://schemas.microsoft.com/office/drawing/2014/main" id="{DF642EB2-BA06-6747-82EE-DBC3DC1C0080}"/>
              </a:ext>
            </a:extLst>
          </p:cNvPr>
          <p:cNvPicPr>
            <a:picLocks noGrp="1" noChangeAspect="1"/>
          </p:cNvPicPr>
          <p:nvPr>
            <p:ph idx="1"/>
          </p:nvPr>
        </p:nvPicPr>
        <p:blipFill>
          <a:blip r:embed="rId3"/>
          <a:stretch>
            <a:fillRect/>
          </a:stretch>
        </p:blipFill>
        <p:spPr>
          <a:xfrm>
            <a:off x="10074551" y="4266334"/>
            <a:ext cx="1124309" cy="1499078"/>
          </a:xfrm>
        </p:spPr>
      </p:pic>
      <p:sp>
        <p:nvSpPr>
          <p:cNvPr id="4" name="Slide Number Placeholder 3">
            <a:extLst>
              <a:ext uri="{FF2B5EF4-FFF2-40B4-BE49-F238E27FC236}">
                <a16:creationId xmlns:a16="http://schemas.microsoft.com/office/drawing/2014/main" id="{2339744B-6C79-7649-8AAE-49A11DFDECB0}"/>
              </a:ext>
            </a:extLst>
          </p:cNvPr>
          <p:cNvSpPr>
            <a:spLocks noGrp="1"/>
          </p:cNvSpPr>
          <p:nvPr>
            <p:ph type="sldNum" sz="quarter" idx="12"/>
          </p:nvPr>
        </p:nvSpPr>
        <p:spPr/>
        <p:txBody>
          <a:bodyPr/>
          <a:lstStyle/>
          <a:p>
            <a:fld id="{6113E31D-E2AB-40D1-8B51-AFA5AFEF393A}" type="slidenum">
              <a:rPr lang="en-US" smtClean="0"/>
              <a:t>10</a:t>
            </a:fld>
            <a:endParaRPr lang="en-US" dirty="0"/>
          </a:p>
        </p:txBody>
      </p:sp>
      <p:pic>
        <p:nvPicPr>
          <p:cNvPr id="16386" name="Picture 2" descr="faculty photo">
            <a:extLst>
              <a:ext uri="{FF2B5EF4-FFF2-40B4-BE49-F238E27FC236}">
                <a16:creationId xmlns:a16="http://schemas.microsoft.com/office/drawing/2014/main" id="{CDC44E90-F8B3-0F41-8927-22EC43BCB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4899" y="2343089"/>
            <a:ext cx="1163961" cy="1564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3D29BD-2BEC-044D-948B-2CEBE3CCF779}"/>
              </a:ext>
            </a:extLst>
          </p:cNvPr>
          <p:cNvSpPr txBox="1"/>
          <p:nvPr/>
        </p:nvSpPr>
        <p:spPr>
          <a:xfrm>
            <a:off x="10034899" y="3907162"/>
            <a:ext cx="1224053" cy="276999"/>
          </a:xfrm>
          <a:prstGeom prst="rect">
            <a:avLst/>
          </a:prstGeom>
          <a:noFill/>
        </p:spPr>
        <p:txBody>
          <a:bodyPr wrap="none" rtlCol="0">
            <a:spAutoFit/>
          </a:bodyPr>
          <a:lstStyle/>
          <a:p>
            <a:r>
              <a:rPr lang="en-US" sz="1200" dirty="0" err="1"/>
              <a:t>Hongzhe</a:t>
            </a:r>
            <a:r>
              <a:rPr lang="en-US" sz="1200" dirty="0"/>
              <a:t> Li, PhD</a:t>
            </a:r>
          </a:p>
        </p:txBody>
      </p:sp>
      <p:sp>
        <p:nvSpPr>
          <p:cNvPr id="9" name="TextBox 8">
            <a:extLst>
              <a:ext uri="{FF2B5EF4-FFF2-40B4-BE49-F238E27FC236}">
                <a16:creationId xmlns:a16="http://schemas.microsoft.com/office/drawing/2014/main" id="{FB16287F-4B17-FE45-93D9-3BD495833163}"/>
              </a:ext>
            </a:extLst>
          </p:cNvPr>
          <p:cNvSpPr txBox="1"/>
          <p:nvPr/>
        </p:nvSpPr>
        <p:spPr>
          <a:xfrm>
            <a:off x="10034899" y="5748234"/>
            <a:ext cx="1297791" cy="276999"/>
          </a:xfrm>
          <a:prstGeom prst="rect">
            <a:avLst/>
          </a:prstGeom>
          <a:noFill/>
        </p:spPr>
        <p:txBody>
          <a:bodyPr wrap="none" rtlCol="0">
            <a:spAutoFit/>
          </a:bodyPr>
          <a:lstStyle/>
          <a:p>
            <a:r>
              <a:rPr lang="en-US" sz="1200" dirty="0" err="1"/>
              <a:t>Jingru</a:t>
            </a:r>
            <a:r>
              <a:rPr lang="en-US" sz="1200" dirty="0"/>
              <a:t> Zhang, PhD</a:t>
            </a:r>
          </a:p>
        </p:txBody>
      </p:sp>
      <p:pic>
        <p:nvPicPr>
          <p:cNvPr id="10" name="Picture 9" descr="Chart, diagram, histogram&#10;&#10;Description automatically generated">
            <a:extLst>
              <a:ext uri="{FF2B5EF4-FFF2-40B4-BE49-F238E27FC236}">
                <a16:creationId xmlns:a16="http://schemas.microsoft.com/office/drawing/2014/main" id="{CFEB5D02-E624-9047-9898-30263AEB3726}"/>
              </a:ext>
            </a:extLst>
          </p:cNvPr>
          <p:cNvPicPr>
            <a:picLocks noChangeAspect="1"/>
          </p:cNvPicPr>
          <p:nvPr/>
        </p:nvPicPr>
        <p:blipFill rotWithShape="1">
          <a:blip r:embed="rId5"/>
          <a:srcRect r="52139"/>
          <a:stretch/>
        </p:blipFill>
        <p:spPr>
          <a:xfrm>
            <a:off x="4636876" y="1913193"/>
            <a:ext cx="1497856" cy="2927186"/>
          </a:xfrm>
          <a:prstGeom prst="rect">
            <a:avLst/>
          </a:prstGeom>
        </p:spPr>
      </p:pic>
      <p:pic>
        <p:nvPicPr>
          <p:cNvPr id="12" name="Picture 11">
            <a:extLst>
              <a:ext uri="{FF2B5EF4-FFF2-40B4-BE49-F238E27FC236}">
                <a16:creationId xmlns:a16="http://schemas.microsoft.com/office/drawing/2014/main" id="{675BBA57-ABF6-324E-AE88-0E0079F67D31}"/>
              </a:ext>
            </a:extLst>
          </p:cNvPr>
          <p:cNvPicPr>
            <a:picLocks noChangeAspect="1"/>
          </p:cNvPicPr>
          <p:nvPr/>
        </p:nvPicPr>
        <p:blipFill rotWithShape="1">
          <a:blip r:embed="rId6"/>
          <a:srcRect r="51569"/>
          <a:stretch/>
        </p:blipFill>
        <p:spPr>
          <a:xfrm>
            <a:off x="993140" y="1716990"/>
            <a:ext cx="2776628" cy="3229003"/>
          </a:xfrm>
          <a:prstGeom prst="rect">
            <a:avLst/>
          </a:prstGeom>
        </p:spPr>
      </p:pic>
      <p:pic>
        <p:nvPicPr>
          <p:cNvPr id="14" name="Picture 13" descr="Diagram&#10;&#10;Description automatically generated">
            <a:extLst>
              <a:ext uri="{FF2B5EF4-FFF2-40B4-BE49-F238E27FC236}">
                <a16:creationId xmlns:a16="http://schemas.microsoft.com/office/drawing/2014/main" id="{CC49176B-D57C-AC40-889E-C594F290B795}"/>
              </a:ext>
            </a:extLst>
          </p:cNvPr>
          <p:cNvPicPr>
            <a:picLocks noChangeAspect="1"/>
          </p:cNvPicPr>
          <p:nvPr/>
        </p:nvPicPr>
        <p:blipFill>
          <a:blip r:embed="rId7"/>
          <a:stretch>
            <a:fillRect/>
          </a:stretch>
        </p:blipFill>
        <p:spPr>
          <a:xfrm>
            <a:off x="6834328" y="4184161"/>
            <a:ext cx="2354121" cy="2568607"/>
          </a:xfrm>
          <a:prstGeom prst="rect">
            <a:avLst/>
          </a:prstGeom>
        </p:spPr>
      </p:pic>
      <p:cxnSp>
        <p:nvCxnSpPr>
          <p:cNvPr id="16" name="Straight Arrow Connector 15">
            <a:extLst>
              <a:ext uri="{FF2B5EF4-FFF2-40B4-BE49-F238E27FC236}">
                <a16:creationId xmlns:a16="http://schemas.microsoft.com/office/drawing/2014/main" id="{B00A4495-9E8B-AA47-9A95-DA8DE9321442}"/>
              </a:ext>
            </a:extLst>
          </p:cNvPr>
          <p:cNvCxnSpPr>
            <a:cxnSpLocks/>
          </p:cNvCxnSpPr>
          <p:nvPr/>
        </p:nvCxnSpPr>
        <p:spPr>
          <a:xfrm>
            <a:off x="3717256" y="3092917"/>
            <a:ext cx="429929"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216A45-6307-044A-8832-2E80E8ADCA9E}"/>
              </a:ext>
            </a:extLst>
          </p:cNvPr>
          <p:cNvCxnSpPr>
            <a:cxnSpLocks/>
          </p:cNvCxnSpPr>
          <p:nvPr/>
        </p:nvCxnSpPr>
        <p:spPr>
          <a:xfrm>
            <a:off x="6413271" y="3101415"/>
            <a:ext cx="429929"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D099FF3-6DD5-4845-8479-1B6EBEFE1396}"/>
              </a:ext>
            </a:extLst>
          </p:cNvPr>
          <p:cNvSpPr/>
          <p:nvPr/>
        </p:nvSpPr>
        <p:spPr>
          <a:xfrm>
            <a:off x="886977" y="6160379"/>
            <a:ext cx="10054825" cy="553998"/>
          </a:xfrm>
          <a:prstGeom prst="rect">
            <a:avLst/>
          </a:prstGeom>
        </p:spPr>
        <p:txBody>
          <a:bodyPr wrap="square">
            <a:spAutoFit/>
          </a:bodyPr>
          <a:lstStyle/>
          <a:p>
            <a:r>
              <a:rPr lang="en-US" sz="1000" dirty="0">
                <a:solidFill>
                  <a:srgbClr val="000000"/>
                </a:solidFill>
                <a:latin typeface="Times" pitchFamily="2" charset="0"/>
              </a:rPr>
              <a:t>Zhang et al. Two-sample tests for Repeated Measurements of Histogram Objects with Applications to </a:t>
            </a:r>
          </a:p>
          <a:p>
            <a:r>
              <a:rPr lang="en-US" sz="1000" dirty="0">
                <a:solidFill>
                  <a:srgbClr val="000000"/>
                </a:solidFill>
                <a:latin typeface="Times" pitchFamily="2" charset="0"/>
              </a:rPr>
              <a:t>Wearable Computing Device Data. Under review.</a:t>
            </a:r>
          </a:p>
          <a:p>
            <a:endParaRPr lang="en-US" sz="1000" dirty="0"/>
          </a:p>
        </p:txBody>
      </p:sp>
      <p:pic>
        <p:nvPicPr>
          <p:cNvPr id="15" name="Picture 14">
            <a:extLst>
              <a:ext uri="{FF2B5EF4-FFF2-40B4-BE49-F238E27FC236}">
                <a16:creationId xmlns:a16="http://schemas.microsoft.com/office/drawing/2014/main" id="{54B00B42-C188-5B4D-B328-0DAE5F419703}"/>
              </a:ext>
            </a:extLst>
          </p:cNvPr>
          <p:cNvPicPr>
            <a:picLocks noChangeAspect="1"/>
          </p:cNvPicPr>
          <p:nvPr/>
        </p:nvPicPr>
        <p:blipFill rotWithShape="1">
          <a:blip r:embed="rId8"/>
          <a:srcRect l="72076" r="5207" b="66628"/>
          <a:stretch/>
        </p:blipFill>
        <p:spPr>
          <a:xfrm>
            <a:off x="7127309" y="2447277"/>
            <a:ext cx="1768160" cy="1305198"/>
          </a:xfrm>
          <a:prstGeom prst="rect">
            <a:avLst/>
          </a:prstGeom>
        </p:spPr>
      </p:pic>
    </p:spTree>
    <p:extLst>
      <p:ext uri="{BB962C8B-B14F-4D97-AF65-F5344CB8AC3E}">
        <p14:creationId xmlns:p14="http://schemas.microsoft.com/office/powerpoint/2010/main" val="369946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2B8136B8-DC42-994A-8E10-21ED13C2BB77}"/>
              </a:ext>
            </a:extLst>
          </p:cNvPr>
          <p:cNvPicPr>
            <a:picLocks noChangeAspect="1"/>
          </p:cNvPicPr>
          <p:nvPr/>
        </p:nvPicPr>
        <p:blipFill>
          <a:blip r:embed="rId3"/>
          <a:stretch>
            <a:fillRect/>
          </a:stretch>
        </p:blipFill>
        <p:spPr>
          <a:xfrm>
            <a:off x="9583838" y="4420046"/>
            <a:ext cx="2758788" cy="1575450"/>
          </a:xfrm>
          <a:prstGeom prst="rect">
            <a:avLst/>
          </a:prstGeom>
        </p:spPr>
      </p:pic>
      <p:sp>
        <p:nvSpPr>
          <p:cNvPr id="2" name="Title 1">
            <a:extLst>
              <a:ext uri="{FF2B5EF4-FFF2-40B4-BE49-F238E27FC236}">
                <a16:creationId xmlns:a16="http://schemas.microsoft.com/office/drawing/2014/main" id="{F60B0003-A3B3-7447-B53B-9AD91DE780E9}"/>
              </a:ext>
            </a:extLst>
          </p:cNvPr>
          <p:cNvSpPr>
            <a:spLocks noGrp="1"/>
          </p:cNvSpPr>
          <p:nvPr>
            <p:ph type="title"/>
          </p:nvPr>
        </p:nvSpPr>
        <p:spPr>
          <a:xfrm>
            <a:off x="1686757" y="523613"/>
            <a:ext cx="9820195" cy="994469"/>
          </a:xfrm>
        </p:spPr>
        <p:txBody>
          <a:bodyPr>
            <a:normAutofit fontScale="90000"/>
          </a:bodyPr>
          <a:lstStyle/>
          <a:p>
            <a:r>
              <a:rPr lang="en-US" dirty="0"/>
              <a:t>Heritability of activity traits in twin study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B6E23A-845A-E241-9099-3F7AEC48B0D2}"/>
                  </a:ext>
                </a:extLst>
              </p:cNvPr>
              <p:cNvSpPr>
                <a:spLocks noGrp="1"/>
              </p:cNvSpPr>
              <p:nvPr>
                <p:ph idx="1"/>
              </p:nvPr>
            </p:nvSpPr>
            <p:spPr>
              <a:xfrm>
                <a:off x="1331089" y="1837678"/>
                <a:ext cx="8629775" cy="4380242"/>
              </a:xfrm>
            </p:spPr>
            <p:txBody>
              <a:bodyPr>
                <a:noAutofit/>
              </a:bodyPr>
              <a:lstStyle/>
              <a:p>
                <a:r>
                  <a:rPr lang="en-US" sz="1600" dirty="0"/>
                  <a:t>Adolescent Australian twins recruited from primary and secondary schools in the South East Queensland, by personal referrals, or via the Queensland Twin Registry conducted at the Queensland Institute of Medical Research (QIMR)</a:t>
                </a:r>
              </a:p>
              <a:p>
                <a:r>
                  <a:rPr lang="en-US" altLang="zh-CN" sz="1600" dirty="0"/>
                  <a:t>~200</a:t>
                </a:r>
                <a:r>
                  <a:rPr lang="en-US" sz="1600" dirty="0"/>
                  <a:t> pairs of MZ and DZ twins (41% MZ and 59% DZ) wore a wrist </a:t>
                </a:r>
                <a:r>
                  <a:rPr lang="en-US" sz="1600" dirty="0" err="1"/>
                  <a:t>GENEActiv</a:t>
                </a:r>
                <a:r>
                  <a:rPr lang="en-US" sz="1600" dirty="0"/>
                  <a:t> on the non-dominant wrist for two-week period after each visit</a:t>
                </a:r>
              </a:p>
              <a:p>
                <a:r>
                  <a:rPr lang="en-US" sz="1600" dirty="0"/>
                  <a:t>Traditional twin analyses separate phenotypical measures into latent components including additive genetic (A), common and unique environmental (C and E) effects, and estimate heritability as</a:t>
                </a:r>
              </a:p>
              <a:p>
                <a:pPr marL="0" indent="0">
                  <a:buNone/>
                </a:pPr>
                <a14:m>
                  <m:oMathPara xmlns:m="http://schemas.openxmlformats.org/officeDocument/2006/math">
                    <m:oMathParaPr>
                      <m:jc m:val="centerGroup"/>
                    </m:oMathParaPr>
                    <m:oMath xmlns:m="http://schemas.openxmlformats.org/officeDocument/2006/math">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h</m:t>
                          </m:r>
                        </m:e>
                        <m:sup>
                          <m:r>
                            <a:rPr lang="en-US" sz="1700" b="0" i="1" smtClean="0">
                              <a:latin typeface="Cambria Math" panose="02040503050406030204" pitchFamily="18" charset="0"/>
                            </a:rPr>
                            <m:t>2</m:t>
                          </m:r>
                        </m:sup>
                      </m:sSup>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bSup>
                            <m:sSubSupPr>
                              <m:ctrlPr>
                                <a:rPr lang="en-US" sz="1700" b="0" i="1" smtClean="0">
                                  <a:latin typeface="Cambria Math" panose="02040503050406030204" pitchFamily="18" charset="0"/>
                                  <a:ea typeface="Cambria Math" panose="02040503050406030204" pitchFamily="18" charset="0"/>
                                </a:rPr>
                              </m:ctrlPr>
                            </m:sSubSupPr>
                            <m:e>
                              <m:r>
                                <a:rPr lang="en-US" sz="1700" b="0" i="1" smtClean="0">
                                  <a:latin typeface="Cambria Math" panose="02040503050406030204" pitchFamily="18" charset="0"/>
                                  <a:ea typeface="Cambria Math" panose="02040503050406030204" pitchFamily="18" charset="0"/>
                                </a:rPr>
                                <m:t>𝜎</m:t>
                              </m:r>
                            </m:e>
                            <m:sub>
                              <m:r>
                                <a:rPr lang="en-US" sz="1700" b="0" i="1" smtClean="0">
                                  <a:latin typeface="Cambria Math" panose="02040503050406030204" pitchFamily="18" charset="0"/>
                                  <a:ea typeface="Cambria Math" panose="02040503050406030204" pitchFamily="18" charset="0"/>
                                </a:rPr>
                                <m:t>𝐴</m:t>
                              </m:r>
                            </m:sub>
                            <m:sup>
                              <m:r>
                                <a:rPr lang="en-US" sz="1700" b="0" i="1" smtClean="0">
                                  <a:latin typeface="Cambria Math" panose="02040503050406030204" pitchFamily="18" charset="0"/>
                                  <a:ea typeface="Cambria Math" panose="02040503050406030204" pitchFamily="18" charset="0"/>
                                </a:rPr>
                                <m:t>2</m:t>
                              </m:r>
                            </m:sup>
                          </m:sSubSup>
                        </m:num>
                        <m:den>
                          <m:sSubSup>
                            <m:sSubSupPr>
                              <m:ctrlPr>
                                <a:rPr lang="en-US" sz="1700" i="1">
                                  <a:latin typeface="Cambria Math" panose="02040503050406030204" pitchFamily="18" charset="0"/>
                                  <a:ea typeface="Cambria Math" panose="02040503050406030204" pitchFamily="18" charset="0"/>
                                </a:rPr>
                              </m:ctrlPr>
                            </m:sSubSupPr>
                            <m:e>
                              <m:r>
                                <a:rPr lang="en-US" sz="1700" i="1">
                                  <a:latin typeface="Cambria Math" panose="02040503050406030204" pitchFamily="18" charset="0"/>
                                  <a:ea typeface="Cambria Math" panose="02040503050406030204" pitchFamily="18" charset="0"/>
                                </a:rPr>
                                <m:t>𝜎</m:t>
                              </m:r>
                            </m:e>
                            <m:sub>
                              <m:r>
                                <a:rPr lang="en-US" sz="1700" i="1">
                                  <a:latin typeface="Cambria Math" panose="02040503050406030204" pitchFamily="18" charset="0"/>
                                  <a:ea typeface="Cambria Math" panose="02040503050406030204" pitchFamily="18" charset="0"/>
                                </a:rPr>
                                <m:t>𝐴</m:t>
                              </m:r>
                            </m:sub>
                            <m:sup>
                              <m:r>
                                <a:rPr lang="en-US" sz="1700" i="1">
                                  <a:latin typeface="Cambria Math" panose="02040503050406030204" pitchFamily="18" charset="0"/>
                                  <a:ea typeface="Cambria Math" panose="02040503050406030204" pitchFamily="18" charset="0"/>
                                </a:rPr>
                                <m:t>2</m:t>
                              </m:r>
                            </m:sup>
                          </m:sSubSup>
                          <m:r>
                            <a:rPr lang="en-US" sz="1700" b="0" i="1" smtClean="0">
                              <a:latin typeface="Cambria Math" panose="02040503050406030204" pitchFamily="18" charset="0"/>
                              <a:ea typeface="Cambria Math" panose="02040503050406030204" pitchFamily="18" charset="0"/>
                            </a:rPr>
                            <m:t>+</m:t>
                          </m:r>
                          <m:sSubSup>
                            <m:sSubSupPr>
                              <m:ctrlPr>
                                <a:rPr lang="en-US" sz="1700" i="1">
                                  <a:latin typeface="Cambria Math" panose="02040503050406030204" pitchFamily="18" charset="0"/>
                                  <a:ea typeface="Cambria Math" panose="02040503050406030204" pitchFamily="18" charset="0"/>
                                </a:rPr>
                              </m:ctrlPr>
                            </m:sSubSupPr>
                            <m:e>
                              <m:r>
                                <a:rPr lang="en-US" sz="1700" i="1">
                                  <a:latin typeface="Cambria Math" panose="02040503050406030204" pitchFamily="18" charset="0"/>
                                  <a:ea typeface="Cambria Math" panose="02040503050406030204" pitchFamily="18" charset="0"/>
                                </a:rPr>
                                <m:t>𝜎</m:t>
                              </m:r>
                            </m:e>
                            <m:sub>
                              <m:r>
                                <a:rPr lang="en-US" sz="1700" b="0" i="1" smtClean="0">
                                  <a:latin typeface="Cambria Math" panose="02040503050406030204" pitchFamily="18" charset="0"/>
                                  <a:ea typeface="Cambria Math" panose="02040503050406030204" pitchFamily="18" charset="0"/>
                                </a:rPr>
                                <m:t>𝐶</m:t>
                              </m:r>
                            </m:sub>
                            <m:sup>
                              <m:r>
                                <a:rPr lang="en-US" sz="1700" i="1">
                                  <a:latin typeface="Cambria Math" panose="02040503050406030204" pitchFamily="18" charset="0"/>
                                  <a:ea typeface="Cambria Math" panose="02040503050406030204" pitchFamily="18" charset="0"/>
                                </a:rPr>
                                <m:t>2</m:t>
                              </m:r>
                            </m:sup>
                          </m:sSubSup>
                          <m:r>
                            <a:rPr lang="en-US" sz="1700" b="0" i="1" smtClean="0">
                              <a:latin typeface="Cambria Math" panose="02040503050406030204" pitchFamily="18" charset="0"/>
                              <a:ea typeface="Cambria Math" panose="02040503050406030204" pitchFamily="18" charset="0"/>
                            </a:rPr>
                            <m:t>+</m:t>
                          </m:r>
                          <m:sSubSup>
                            <m:sSubSupPr>
                              <m:ctrlPr>
                                <a:rPr lang="en-US" sz="1700" i="1">
                                  <a:latin typeface="Cambria Math" panose="02040503050406030204" pitchFamily="18" charset="0"/>
                                  <a:ea typeface="Cambria Math" panose="02040503050406030204" pitchFamily="18" charset="0"/>
                                </a:rPr>
                              </m:ctrlPr>
                            </m:sSubSupPr>
                            <m:e>
                              <m:r>
                                <a:rPr lang="en-US" sz="1700" i="1">
                                  <a:latin typeface="Cambria Math" panose="02040503050406030204" pitchFamily="18" charset="0"/>
                                  <a:ea typeface="Cambria Math" panose="02040503050406030204" pitchFamily="18" charset="0"/>
                                </a:rPr>
                                <m:t>𝜎</m:t>
                              </m:r>
                            </m:e>
                            <m:sub>
                              <m:r>
                                <a:rPr lang="en-US" sz="1700" b="0" i="1" smtClean="0">
                                  <a:latin typeface="Cambria Math" panose="02040503050406030204" pitchFamily="18" charset="0"/>
                                  <a:ea typeface="Cambria Math" panose="02040503050406030204" pitchFamily="18" charset="0"/>
                                </a:rPr>
                                <m:t>𝐸</m:t>
                              </m:r>
                            </m:sub>
                            <m:sup>
                              <m:r>
                                <a:rPr lang="en-US" sz="1700" i="1">
                                  <a:latin typeface="Cambria Math" panose="02040503050406030204" pitchFamily="18" charset="0"/>
                                  <a:ea typeface="Cambria Math" panose="02040503050406030204" pitchFamily="18" charset="0"/>
                                </a:rPr>
                                <m:t>2</m:t>
                              </m:r>
                            </m:sup>
                          </m:sSubSup>
                        </m:den>
                      </m:f>
                    </m:oMath>
                  </m:oMathPara>
                </a14:m>
                <a:endParaRPr lang="en-US" sz="1700" dirty="0"/>
              </a:p>
              <a:p>
                <a:pPr marL="0" indent="0">
                  <a:buNone/>
                </a:pPr>
                <a:endParaRPr lang="en-US" sz="1600" dirty="0"/>
              </a:p>
              <a:p>
                <a:r>
                  <a:rPr lang="en-US" sz="1600" dirty="0"/>
                  <a:t>Previous literature has reported traits with moderate heritability</a:t>
                </a:r>
                <a:r>
                  <a:rPr lang="en-US" sz="1600" baseline="30000" dirty="0"/>
                  <a:t>1</a:t>
                </a:r>
                <a:r>
                  <a:rPr lang="en-US" sz="1600" dirty="0"/>
                  <a:t> (0.47 in MVPA, 0.31 sedentary) and with high heritability (&gt;0.6) traits including mean activity during wake, total time in homothermic state during wake and restless duration</a:t>
                </a:r>
                <a:r>
                  <a:rPr lang="en-US" sz="1600" baseline="30000" dirty="0"/>
                  <a:t>2</a:t>
                </a:r>
                <a:endParaRPr lang="en-US" sz="1600" dirty="0"/>
              </a:p>
              <a:p>
                <a:pPr marL="0" indent="0">
                  <a:buNone/>
                </a:pPr>
                <a:endParaRPr lang="en-US" sz="1600" dirty="0"/>
              </a:p>
              <a:p>
                <a:pPr marL="0" indent="0">
                  <a:buNone/>
                </a:pPr>
                <a:endParaRPr lang="en-US" sz="1600" dirty="0"/>
              </a:p>
              <a:p>
                <a:pPr marL="0" indent="0">
                  <a:buNone/>
                </a:pPr>
                <a:r>
                  <a:rPr lang="en-US" sz="1600" dirty="0"/>
                  <a:t>   </a:t>
                </a:r>
              </a:p>
              <a:p>
                <a:endParaRPr lang="en-US" sz="1600" dirty="0"/>
              </a:p>
              <a:p>
                <a:endParaRPr lang="en-US" sz="1600" dirty="0"/>
              </a:p>
              <a:p>
                <a:endParaRPr lang="en-US" sz="1600" dirty="0"/>
              </a:p>
            </p:txBody>
          </p:sp>
        </mc:Choice>
        <mc:Fallback xmlns="">
          <p:sp>
            <p:nvSpPr>
              <p:cNvPr id="3" name="Content Placeholder 2">
                <a:extLst>
                  <a:ext uri="{FF2B5EF4-FFF2-40B4-BE49-F238E27FC236}">
                    <a16:creationId xmlns:a16="http://schemas.microsoft.com/office/drawing/2014/main" id="{99B6E23A-845A-E241-9099-3F7AEC48B0D2}"/>
                  </a:ext>
                </a:extLst>
              </p:cNvPr>
              <p:cNvSpPr>
                <a:spLocks noGrp="1" noRot="1" noChangeAspect="1" noMove="1" noResize="1" noEditPoints="1" noAdjustHandles="1" noChangeArrowheads="1" noChangeShapeType="1" noTextEdit="1"/>
              </p:cNvSpPr>
              <p:nvPr>
                <p:ph idx="1"/>
              </p:nvPr>
            </p:nvSpPr>
            <p:spPr>
              <a:xfrm>
                <a:off x="1331089" y="1837678"/>
                <a:ext cx="8629775" cy="4380242"/>
              </a:xfrm>
              <a:blipFill>
                <a:blip r:embed="rId4"/>
                <a:stretch>
                  <a:fillRect l="-294" t="-2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339744B-6C79-7649-8AAE-49A11DFDECB0}"/>
              </a:ext>
            </a:extLst>
          </p:cNvPr>
          <p:cNvSpPr>
            <a:spLocks noGrp="1"/>
          </p:cNvSpPr>
          <p:nvPr>
            <p:ph type="sldNum" sz="quarter" idx="12"/>
          </p:nvPr>
        </p:nvSpPr>
        <p:spPr/>
        <p:txBody>
          <a:bodyPr/>
          <a:lstStyle/>
          <a:p>
            <a:fld id="{6113E31D-E2AB-40D1-8B51-AFA5AFEF393A}" type="slidenum">
              <a:rPr lang="en-US" smtClean="0"/>
              <a:t>11</a:t>
            </a:fld>
            <a:endParaRPr lang="en-US" dirty="0"/>
          </a:p>
        </p:txBody>
      </p:sp>
      <p:pic>
        <p:nvPicPr>
          <p:cNvPr id="6" name="Picture 5">
            <a:extLst>
              <a:ext uri="{FF2B5EF4-FFF2-40B4-BE49-F238E27FC236}">
                <a16:creationId xmlns:a16="http://schemas.microsoft.com/office/drawing/2014/main" id="{7031D7F4-1D21-FD47-AA16-EAEE976917A5}"/>
              </a:ext>
            </a:extLst>
          </p:cNvPr>
          <p:cNvPicPr>
            <a:picLocks noChangeAspect="1"/>
          </p:cNvPicPr>
          <p:nvPr/>
        </p:nvPicPr>
        <p:blipFill>
          <a:blip r:embed="rId5"/>
          <a:stretch>
            <a:fillRect/>
          </a:stretch>
        </p:blipFill>
        <p:spPr>
          <a:xfrm>
            <a:off x="10397915" y="1888748"/>
            <a:ext cx="1130300" cy="1790700"/>
          </a:xfrm>
          <a:prstGeom prst="rect">
            <a:avLst/>
          </a:prstGeom>
        </p:spPr>
      </p:pic>
      <p:sp>
        <p:nvSpPr>
          <p:cNvPr id="9" name="TextBox 8">
            <a:extLst>
              <a:ext uri="{FF2B5EF4-FFF2-40B4-BE49-F238E27FC236}">
                <a16:creationId xmlns:a16="http://schemas.microsoft.com/office/drawing/2014/main" id="{F96CAFCF-38AD-674E-9663-61B68B568554}"/>
              </a:ext>
            </a:extLst>
          </p:cNvPr>
          <p:cNvSpPr txBox="1"/>
          <p:nvPr/>
        </p:nvSpPr>
        <p:spPr>
          <a:xfrm>
            <a:off x="10505243" y="3737668"/>
            <a:ext cx="1138966" cy="276999"/>
          </a:xfrm>
          <a:prstGeom prst="rect">
            <a:avLst/>
          </a:prstGeom>
          <a:noFill/>
        </p:spPr>
        <p:txBody>
          <a:bodyPr wrap="none" rtlCol="0">
            <a:spAutoFit/>
          </a:bodyPr>
          <a:lstStyle/>
          <a:p>
            <a:r>
              <a:rPr lang="en-US" sz="1200" dirty="0"/>
              <a:t>Ian </a:t>
            </a:r>
            <a:r>
              <a:rPr lang="en-US" sz="1200" dirty="0" err="1"/>
              <a:t>Hickie</a:t>
            </a:r>
            <a:r>
              <a:rPr lang="en-US" sz="1200" dirty="0"/>
              <a:t>, PhD</a:t>
            </a:r>
          </a:p>
        </p:txBody>
      </p:sp>
      <p:sp>
        <p:nvSpPr>
          <p:cNvPr id="10" name="Rectangle 9">
            <a:extLst>
              <a:ext uri="{FF2B5EF4-FFF2-40B4-BE49-F238E27FC236}">
                <a16:creationId xmlns:a16="http://schemas.microsoft.com/office/drawing/2014/main" id="{0D8BC7FD-A4B8-BC48-A798-CB186E60FA98}"/>
              </a:ext>
            </a:extLst>
          </p:cNvPr>
          <p:cNvSpPr/>
          <p:nvPr/>
        </p:nvSpPr>
        <p:spPr>
          <a:xfrm>
            <a:off x="1589384" y="6159857"/>
            <a:ext cx="10054825" cy="553998"/>
          </a:xfrm>
          <a:prstGeom prst="rect">
            <a:avLst/>
          </a:prstGeom>
        </p:spPr>
        <p:txBody>
          <a:bodyPr wrap="square">
            <a:spAutoFit/>
          </a:bodyPr>
          <a:lstStyle/>
          <a:p>
            <a:r>
              <a:rPr lang="en-US" sz="1000" baseline="30000" dirty="0">
                <a:solidFill>
                  <a:srgbClr val="000000"/>
                </a:solidFill>
                <a:latin typeface="Times" pitchFamily="2" charset="0"/>
              </a:rPr>
              <a:t>1</a:t>
            </a:r>
            <a:r>
              <a:rPr lang="en-US" sz="1000" dirty="0">
                <a:solidFill>
                  <a:srgbClr val="000000"/>
                </a:solidFill>
                <a:latin typeface="Times" pitchFamily="2" charset="0"/>
              </a:rPr>
              <a:t>den Hoed et al. (2013). Heritability of objectively assessed daily physical activity and sedentary behavior. Am J Clin </a:t>
            </a:r>
            <a:r>
              <a:rPr lang="en-US" sz="1000" dirty="0" err="1">
                <a:solidFill>
                  <a:srgbClr val="000000"/>
                </a:solidFill>
                <a:latin typeface="Times" pitchFamily="2" charset="0"/>
              </a:rPr>
              <a:t>Nutr</a:t>
            </a:r>
            <a:r>
              <a:rPr lang="en-US" sz="1000" dirty="0">
                <a:solidFill>
                  <a:srgbClr val="000000"/>
                </a:solidFill>
                <a:latin typeface="Times" pitchFamily="2" charset="0"/>
              </a:rPr>
              <a:t>, 98, 5:1317-25.</a:t>
            </a:r>
          </a:p>
          <a:p>
            <a:r>
              <a:rPr lang="en-US" sz="1000" baseline="30000" dirty="0">
                <a:solidFill>
                  <a:srgbClr val="000000"/>
                </a:solidFill>
                <a:latin typeface="Times" pitchFamily="2" charset="0"/>
              </a:rPr>
              <a:t>2</a:t>
            </a:r>
            <a:r>
              <a:rPr lang="en-US" sz="1000" dirty="0">
                <a:solidFill>
                  <a:srgbClr val="000000"/>
                </a:solidFill>
                <a:latin typeface="Times" pitchFamily="2" charset="0"/>
              </a:rPr>
              <a:t>Gehrman PR et al (2019). Twin-based heritability of actimetry traits. Genes Brain </a:t>
            </a:r>
            <a:r>
              <a:rPr lang="en-US" sz="1000" dirty="0" err="1">
                <a:solidFill>
                  <a:srgbClr val="000000"/>
                </a:solidFill>
                <a:latin typeface="Times" pitchFamily="2" charset="0"/>
              </a:rPr>
              <a:t>Behav</a:t>
            </a:r>
            <a:r>
              <a:rPr lang="en-US" sz="1000" dirty="0">
                <a:solidFill>
                  <a:srgbClr val="000000"/>
                </a:solidFill>
                <a:latin typeface="Times" pitchFamily="2" charset="0"/>
              </a:rPr>
              <a:t>, 18, 5:e12569.</a:t>
            </a:r>
          </a:p>
          <a:p>
            <a:endParaRPr lang="en-US" sz="1000" dirty="0"/>
          </a:p>
        </p:txBody>
      </p:sp>
    </p:spTree>
    <p:extLst>
      <p:ext uri="{BB962C8B-B14F-4D97-AF65-F5344CB8AC3E}">
        <p14:creationId xmlns:p14="http://schemas.microsoft.com/office/powerpoint/2010/main" val="30853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DB63AC-5086-8F4E-9608-2589795ABD07}"/>
              </a:ext>
            </a:extLst>
          </p:cNvPr>
          <p:cNvPicPr>
            <a:picLocks noChangeAspect="1"/>
          </p:cNvPicPr>
          <p:nvPr/>
        </p:nvPicPr>
        <p:blipFill rotWithShape="1">
          <a:blip r:embed="rId3"/>
          <a:srcRect b="7084"/>
          <a:stretch/>
        </p:blipFill>
        <p:spPr>
          <a:xfrm>
            <a:off x="6190485" y="3297996"/>
            <a:ext cx="2685954" cy="2473785"/>
          </a:xfrm>
          <a:prstGeom prst="rect">
            <a:avLst/>
          </a:prstGeom>
        </p:spPr>
      </p:pic>
      <p:sp>
        <p:nvSpPr>
          <p:cNvPr id="2" name="Title 1">
            <a:extLst>
              <a:ext uri="{FF2B5EF4-FFF2-40B4-BE49-F238E27FC236}">
                <a16:creationId xmlns:a16="http://schemas.microsoft.com/office/drawing/2014/main" id="{B28B9B69-5F62-B446-A15F-8447DFBE7B34}"/>
              </a:ext>
            </a:extLst>
          </p:cNvPr>
          <p:cNvSpPr>
            <a:spLocks noGrp="1"/>
          </p:cNvSpPr>
          <p:nvPr>
            <p:ph type="title"/>
          </p:nvPr>
        </p:nvSpPr>
        <p:spPr>
          <a:xfrm>
            <a:off x="1530762" y="523613"/>
            <a:ext cx="9593920" cy="950080"/>
          </a:xfrm>
        </p:spPr>
        <p:txBody>
          <a:bodyPr>
            <a:normAutofit fontScale="90000"/>
          </a:bodyPr>
          <a:lstStyle/>
          <a:p>
            <a:r>
              <a:rPr lang="en-US" dirty="0"/>
              <a:t>Multiple views of daily activity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329A24-24E4-BF4C-98C7-364EEB1B5338}"/>
                  </a:ext>
                </a:extLst>
              </p:cNvPr>
              <p:cNvSpPr>
                <a:spLocks noGrp="1"/>
              </p:cNvSpPr>
              <p:nvPr>
                <p:ph idx="1"/>
              </p:nvPr>
            </p:nvSpPr>
            <p:spPr>
              <a:xfrm>
                <a:off x="1447355" y="1730267"/>
                <a:ext cx="10149974" cy="3964493"/>
              </a:xfrm>
            </p:spPr>
            <p:txBody>
              <a:bodyPr/>
              <a:lstStyle/>
              <a:p>
                <a:pPr marL="0" indent="0">
                  <a:buNone/>
                </a:pPr>
                <a:r>
                  <a:rPr lang="en-US" dirty="0"/>
                  <a:t>Subjects’ log-transformed daily activity intensities </a:t>
                </a:r>
                <a14:m>
                  <m:oMath xmlns:m="http://schemas.openxmlformats.org/officeDocument/2006/math">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Y</m:t>
                        </m:r>
                      </m:e>
                      <m:sub>
                        <m:r>
                          <m:rPr>
                            <m:sty m:val="p"/>
                          </m:rPr>
                          <a:rPr lang="en-US">
                            <a:latin typeface="Cambria Math" panose="02040503050406030204" pitchFamily="18" charset="0"/>
                          </a:rPr>
                          <m:t>i</m:t>
                        </m:r>
                        <m:r>
                          <m:rPr>
                            <m:sty m:val="p"/>
                          </m:rPr>
                          <a:rPr lang="en-US" b="0" i="0" smtClean="0">
                            <a:latin typeface="Cambria Math" panose="02040503050406030204" pitchFamily="18" charset="0"/>
                          </a:rPr>
                          <m:t>d</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=1,2,…,1440</m:t>
                    </m:r>
                  </m:oMath>
                </a14:m>
                <a:r>
                  <a:rPr lang="en-US" dirty="0"/>
                  <a:t> were transformed into </a:t>
                </a:r>
              </a:p>
              <a:p>
                <a:r>
                  <a:rPr lang="en-US" dirty="0"/>
                  <a:t>repeated quantile functions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Q</m:t>
                        </m:r>
                      </m:e>
                      <m:sub>
                        <m:r>
                          <m:rPr>
                            <m:sty m:val="p"/>
                          </m:rPr>
                          <a:rPr lang="en-US" b="0" i="0" smtClean="0">
                            <a:latin typeface="Cambria Math" panose="02040503050406030204" pitchFamily="18" charset="0"/>
                          </a:rPr>
                          <m:t>id</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𝑖𝑛𝑓</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ℛ</m:t>
                        </m:r>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𝑌</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m:t>
                            </m:r>
                          </m:e>
                        </m:d>
                      </m:e>
                    </m:d>
                    <m:r>
                      <a:rPr lang="en-US" b="0" i="1" smtClean="0">
                        <a:latin typeface="Cambria Math" panose="02040503050406030204" pitchFamily="18" charset="0"/>
                      </a:rPr>
                      <m:t>,  </m:t>
                    </m:r>
                    <m:r>
                      <a:rPr lang="en-US" b="0" i="1" smtClean="0">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0, </m:t>
                        </m:r>
                        <m:r>
                          <a:rPr lang="en-US" b="0" i="1" smtClean="0">
                            <a:latin typeface="Cambria Math" panose="02040503050406030204" pitchFamily="18" charset="0"/>
                          </a:rPr>
                          <m:t>1</m:t>
                        </m:r>
                      </m:e>
                    </m:d>
                    <m:r>
                      <a:rPr lang="en-US" b="0" i="0" smtClean="0">
                        <a:latin typeface="Cambria Math" panose="02040503050406030204" pitchFamily="18" charset="0"/>
                        <a:ea typeface="Cambria Math" panose="02040503050406030204" pitchFamily="18" charset="0"/>
                      </a:rPr>
                      <m:t>;</m:t>
                    </m:r>
                  </m:oMath>
                </a14:m>
                <a:endParaRPr lang="en-US" dirty="0"/>
              </a:p>
              <a:p>
                <a:r>
                  <a:rPr lang="en-US" dirty="0"/>
                  <a:t>activity profiles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𝑖𝑑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𝐿𝑒𝑏𝑒𝑠𝑔𝑢𝑒</m:t>
                    </m:r>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𝑇</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𝑌</m:t>
                                </m:r>
                              </m:e>
                              <m:sub>
                                <m:r>
                                  <a:rPr lang="en-US" b="0" i="1" smtClean="0">
                                    <a:latin typeface="Cambria Math" panose="02040503050406030204" pitchFamily="18" charset="0"/>
                                  </a:rPr>
                                  <m:t>𝑖𝑑</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e>
                        </m:d>
                      </m:e>
                    </m:d>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 </m:t>
                    </m:r>
                  </m:oMath>
                </a14:m>
                <a:r>
                  <a:rPr lang="en-US" dirty="0"/>
                  <a:t>as the percentage of time spent above activity intensity </a:t>
                </a:r>
                <a14:m>
                  <m:oMath xmlns:m="http://schemas.openxmlformats.org/officeDocument/2006/math">
                    <m:r>
                      <a:rPr lang="en-US" i="1">
                        <a:latin typeface="Cambria Math" panose="02040503050406030204" pitchFamily="18" charset="0"/>
                      </a:rPr>
                      <m:t>𝑎</m:t>
                    </m:r>
                  </m:oMath>
                </a14:m>
                <a:r>
                  <a:rPr lang="en-US" dirty="0"/>
                  <a:t>.</a:t>
                </a:r>
              </a:p>
              <a:p>
                <a:pPr marL="0" indent="0">
                  <a:buNone/>
                </a:pPr>
                <a:endParaRPr lang="en-US" dirty="0"/>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27329A24-24E4-BF4C-98C7-364EEB1B5338}"/>
                  </a:ext>
                </a:extLst>
              </p:cNvPr>
              <p:cNvSpPr>
                <a:spLocks noGrp="1" noRot="1" noChangeAspect="1" noMove="1" noResize="1" noEditPoints="1" noAdjustHandles="1" noChangeArrowheads="1" noChangeShapeType="1" noTextEdit="1"/>
              </p:cNvSpPr>
              <p:nvPr>
                <p:ph idx="1"/>
              </p:nvPr>
            </p:nvSpPr>
            <p:spPr>
              <a:xfrm>
                <a:off x="1447355" y="1730267"/>
                <a:ext cx="10149974" cy="3964493"/>
              </a:xfrm>
              <a:blipFill>
                <a:blip r:embed="rId4"/>
                <a:stretch>
                  <a:fillRect l="-500" t="-95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32CE697-F9CF-2444-829B-B44D5C1EE723}"/>
              </a:ext>
            </a:extLst>
          </p:cNvPr>
          <p:cNvSpPr>
            <a:spLocks noGrp="1"/>
          </p:cNvSpPr>
          <p:nvPr>
            <p:ph type="sldNum" sz="quarter" idx="12"/>
          </p:nvPr>
        </p:nvSpPr>
        <p:spPr/>
        <p:txBody>
          <a:bodyPr/>
          <a:lstStyle/>
          <a:p>
            <a:fld id="{6113E31D-E2AB-40D1-8B51-AFA5AFEF393A}" type="slidenum">
              <a:rPr lang="en-US" smtClean="0"/>
              <a:t>12</a:t>
            </a:fld>
            <a:endParaRPr lang="en-US" dirty="0"/>
          </a:p>
        </p:txBody>
      </p:sp>
      <p:pic>
        <p:nvPicPr>
          <p:cNvPr id="6" name="Picture 5" descr="Diagram&#10;&#10;Description automatically generated">
            <a:extLst>
              <a:ext uri="{FF2B5EF4-FFF2-40B4-BE49-F238E27FC236}">
                <a16:creationId xmlns:a16="http://schemas.microsoft.com/office/drawing/2014/main" id="{8AF23D0D-70B2-2745-83F1-09B9252A567C}"/>
              </a:ext>
            </a:extLst>
          </p:cNvPr>
          <p:cNvPicPr>
            <a:picLocks noChangeAspect="1"/>
          </p:cNvPicPr>
          <p:nvPr/>
        </p:nvPicPr>
        <p:blipFill>
          <a:blip r:embed="rId5"/>
          <a:stretch>
            <a:fillRect/>
          </a:stretch>
        </p:blipFill>
        <p:spPr>
          <a:xfrm>
            <a:off x="1314984" y="3171529"/>
            <a:ext cx="5207358" cy="2915387"/>
          </a:xfrm>
          <a:prstGeom prst="rect">
            <a:avLst/>
          </a:prstGeom>
        </p:spPr>
      </p:pic>
      <p:pic>
        <p:nvPicPr>
          <p:cNvPr id="9" name="Picture 8" descr="Chart, histogram&#10;&#10;Description automatically generated">
            <a:extLst>
              <a:ext uri="{FF2B5EF4-FFF2-40B4-BE49-F238E27FC236}">
                <a16:creationId xmlns:a16="http://schemas.microsoft.com/office/drawing/2014/main" id="{D5A49A0E-E165-244C-AD5A-5197D7CBDC85}"/>
              </a:ext>
            </a:extLst>
          </p:cNvPr>
          <p:cNvPicPr>
            <a:picLocks noChangeAspect="1"/>
          </p:cNvPicPr>
          <p:nvPr/>
        </p:nvPicPr>
        <p:blipFill rotWithShape="1">
          <a:blip r:embed="rId6"/>
          <a:srcRect b="7625"/>
          <a:stretch/>
        </p:blipFill>
        <p:spPr>
          <a:xfrm>
            <a:off x="8831657" y="3486600"/>
            <a:ext cx="2567804" cy="2285176"/>
          </a:xfrm>
          <a:prstGeom prst="rect">
            <a:avLst/>
          </a:prstGeom>
        </p:spPr>
      </p:pic>
      <p:cxnSp>
        <p:nvCxnSpPr>
          <p:cNvPr id="14" name="Straight Connector 13">
            <a:extLst>
              <a:ext uri="{FF2B5EF4-FFF2-40B4-BE49-F238E27FC236}">
                <a16:creationId xmlns:a16="http://schemas.microsoft.com/office/drawing/2014/main" id="{66F8D79E-6B0B-B841-BA1A-9B5BD10A5F27}"/>
              </a:ext>
            </a:extLst>
          </p:cNvPr>
          <p:cNvCxnSpPr>
            <a:cxnSpLocks/>
          </p:cNvCxnSpPr>
          <p:nvPr/>
        </p:nvCxnSpPr>
        <p:spPr>
          <a:xfrm flipH="1" flipV="1">
            <a:off x="10420539" y="3594226"/>
            <a:ext cx="64202" cy="1926713"/>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8C76D1-CF63-F243-B85F-DBC9ADE1D7B7}"/>
              </a:ext>
            </a:extLst>
          </p:cNvPr>
          <p:cNvCxnSpPr>
            <a:cxnSpLocks/>
          </p:cNvCxnSpPr>
          <p:nvPr/>
        </p:nvCxnSpPr>
        <p:spPr>
          <a:xfrm>
            <a:off x="6911223" y="4385413"/>
            <a:ext cx="1807780" cy="0"/>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377190A-8D36-1544-A36C-F66C76869D26}"/>
              </a:ext>
            </a:extLst>
          </p:cNvPr>
          <p:cNvCxnSpPr>
            <a:cxnSpLocks/>
          </p:cNvCxnSpPr>
          <p:nvPr/>
        </p:nvCxnSpPr>
        <p:spPr>
          <a:xfrm>
            <a:off x="4267869" y="3799871"/>
            <a:ext cx="1807780" cy="0"/>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91B5A2-726A-5143-BDA9-C53BD7874155}"/>
              </a:ext>
            </a:extLst>
          </p:cNvPr>
          <p:cNvCxnSpPr>
            <a:cxnSpLocks/>
          </p:cNvCxnSpPr>
          <p:nvPr/>
        </p:nvCxnSpPr>
        <p:spPr>
          <a:xfrm>
            <a:off x="4257360" y="5273538"/>
            <a:ext cx="1807780" cy="0"/>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563014-660B-DC4D-9C8A-C17B276CDA9F}"/>
              </a:ext>
            </a:extLst>
          </p:cNvPr>
          <p:cNvCxnSpPr>
            <a:cxnSpLocks/>
          </p:cNvCxnSpPr>
          <p:nvPr/>
        </p:nvCxnSpPr>
        <p:spPr>
          <a:xfrm>
            <a:off x="1851998" y="3789361"/>
            <a:ext cx="1807780" cy="0"/>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1681D2-7BE9-B94A-8091-4090CE628332}"/>
              </a:ext>
            </a:extLst>
          </p:cNvPr>
          <p:cNvCxnSpPr>
            <a:cxnSpLocks/>
          </p:cNvCxnSpPr>
          <p:nvPr/>
        </p:nvCxnSpPr>
        <p:spPr>
          <a:xfrm>
            <a:off x="1841488" y="5263028"/>
            <a:ext cx="1807780" cy="0"/>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B73154B-B3FD-7A44-A8AA-BB3616CEE1FD}"/>
              </a:ext>
            </a:extLst>
          </p:cNvPr>
          <p:cNvSpPr txBox="1"/>
          <p:nvPr/>
        </p:nvSpPr>
        <p:spPr>
          <a:xfrm>
            <a:off x="1875884" y="6127379"/>
            <a:ext cx="4657044" cy="246221"/>
          </a:xfrm>
          <a:prstGeom prst="rect">
            <a:avLst/>
          </a:prstGeom>
          <a:noFill/>
        </p:spPr>
        <p:txBody>
          <a:bodyPr wrap="none" rtlCol="0">
            <a:spAutoFit/>
          </a:bodyPr>
          <a:lstStyle/>
          <a:p>
            <a:r>
              <a:rPr lang="en-US" sz="1000" baseline="30000" dirty="0">
                <a:latin typeface="Times" pitchFamily="2" charset="0"/>
              </a:rPr>
              <a:t>1</a:t>
            </a:r>
            <a:r>
              <a:rPr lang="en-US" sz="1000" dirty="0">
                <a:latin typeface="Times" pitchFamily="2" charset="0"/>
              </a:rPr>
              <a:t>Ian </a:t>
            </a:r>
            <a:r>
              <a:rPr lang="en-US" sz="1000" dirty="0" err="1">
                <a:latin typeface="Times" pitchFamily="2" charset="0"/>
              </a:rPr>
              <a:t>Mckeague</a:t>
            </a:r>
            <a:r>
              <a:rPr lang="en-US" sz="1000" dirty="0">
                <a:latin typeface="Times" pitchFamily="2" charset="0"/>
              </a:rPr>
              <a:t>. https://www.ima.umn.edu/materials/2019-2020/DW9.16-17.19/28237/</a:t>
            </a:r>
          </a:p>
        </p:txBody>
      </p:sp>
      <p:sp>
        <p:nvSpPr>
          <p:cNvPr id="31" name="TextBox 30">
            <a:extLst>
              <a:ext uri="{FF2B5EF4-FFF2-40B4-BE49-F238E27FC236}">
                <a16:creationId xmlns:a16="http://schemas.microsoft.com/office/drawing/2014/main" id="{03D659A3-AE44-524E-9C64-1E1606202BD0}"/>
              </a:ext>
            </a:extLst>
          </p:cNvPr>
          <p:cNvSpPr txBox="1"/>
          <p:nvPr/>
        </p:nvSpPr>
        <p:spPr>
          <a:xfrm>
            <a:off x="7153405" y="3261493"/>
            <a:ext cx="1473480" cy="261610"/>
          </a:xfrm>
          <a:prstGeom prst="rect">
            <a:avLst/>
          </a:prstGeom>
          <a:noFill/>
        </p:spPr>
        <p:txBody>
          <a:bodyPr wrap="none" rtlCol="0">
            <a:spAutoFit/>
          </a:bodyPr>
          <a:lstStyle/>
          <a:p>
            <a:r>
              <a:rPr lang="en-US" sz="1100" dirty="0">
                <a:latin typeface="Times" pitchFamily="2" charset="0"/>
              </a:rPr>
              <a:t>Quantile function Q(p)</a:t>
            </a:r>
          </a:p>
        </p:txBody>
      </p:sp>
      <p:sp>
        <p:nvSpPr>
          <p:cNvPr id="32" name="TextBox 31">
            <a:extLst>
              <a:ext uri="{FF2B5EF4-FFF2-40B4-BE49-F238E27FC236}">
                <a16:creationId xmlns:a16="http://schemas.microsoft.com/office/drawing/2014/main" id="{5E6C7CB8-C80A-B846-9704-2C3AF4F31627}"/>
              </a:ext>
            </a:extLst>
          </p:cNvPr>
          <p:cNvSpPr txBox="1"/>
          <p:nvPr/>
        </p:nvSpPr>
        <p:spPr>
          <a:xfrm>
            <a:off x="9655885" y="3278803"/>
            <a:ext cx="1366080" cy="261610"/>
          </a:xfrm>
          <a:prstGeom prst="rect">
            <a:avLst/>
          </a:prstGeom>
          <a:noFill/>
        </p:spPr>
        <p:txBody>
          <a:bodyPr wrap="none" rtlCol="0">
            <a:spAutoFit/>
          </a:bodyPr>
          <a:lstStyle/>
          <a:p>
            <a:r>
              <a:rPr lang="en-US" sz="1100" dirty="0">
                <a:latin typeface="Times" pitchFamily="2" charset="0"/>
              </a:rPr>
              <a:t>Activity profile T(a) </a:t>
            </a:r>
          </a:p>
        </p:txBody>
      </p:sp>
      <p:sp>
        <p:nvSpPr>
          <p:cNvPr id="33" name="TextBox 32">
            <a:extLst>
              <a:ext uri="{FF2B5EF4-FFF2-40B4-BE49-F238E27FC236}">
                <a16:creationId xmlns:a16="http://schemas.microsoft.com/office/drawing/2014/main" id="{78E4E3B0-2F83-8E4B-B267-DE8B7B74C6A5}"/>
              </a:ext>
            </a:extLst>
          </p:cNvPr>
          <p:cNvSpPr txBox="1"/>
          <p:nvPr/>
        </p:nvSpPr>
        <p:spPr>
          <a:xfrm>
            <a:off x="7679337" y="5758458"/>
            <a:ext cx="255198" cy="261610"/>
          </a:xfrm>
          <a:prstGeom prst="rect">
            <a:avLst/>
          </a:prstGeom>
          <a:noFill/>
        </p:spPr>
        <p:txBody>
          <a:bodyPr wrap="none" rtlCol="0">
            <a:spAutoFit/>
          </a:bodyPr>
          <a:lstStyle/>
          <a:p>
            <a:r>
              <a:rPr lang="en-US" sz="1100" dirty="0">
                <a:latin typeface="Times" pitchFamily="2" charset="0"/>
              </a:rPr>
              <a:t>p</a:t>
            </a:r>
          </a:p>
        </p:txBody>
      </p:sp>
      <p:sp>
        <p:nvSpPr>
          <p:cNvPr id="34" name="TextBox 33">
            <a:extLst>
              <a:ext uri="{FF2B5EF4-FFF2-40B4-BE49-F238E27FC236}">
                <a16:creationId xmlns:a16="http://schemas.microsoft.com/office/drawing/2014/main" id="{BC1716BD-BA31-F04B-9BB5-FDD634AE5677}"/>
              </a:ext>
            </a:extLst>
          </p:cNvPr>
          <p:cNvSpPr txBox="1"/>
          <p:nvPr/>
        </p:nvSpPr>
        <p:spPr>
          <a:xfrm>
            <a:off x="10275034" y="5758458"/>
            <a:ext cx="255198" cy="261610"/>
          </a:xfrm>
          <a:prstGeom prst="rect">
            <a:avLst/>
          </a:prstGeom>
          <a:noFill/>
        </p:spPr>
        <p:txBody>
          <a:bodyPr wrap="none" rtlCol="0">
            <a:spAutoFit/>
          </a:bodyPr>
          <a:lstStyle/>
          <a:p>
            <a:r>
              <a:rPr lang="en-US" sz="1100" dirty="0">
                <a:latin typeface="Times" pitchFamily="2" charset="0"/>
              </a:rPr>
              <a:t>a</a:t>
            </a:r>
          </a:p>
        </p:txBody>
      </p:sp>
    </p:spTree>
    <p:extLst>
      <p:ext uri="{BB962C8B-B14F-4D97-AF65-F5344CB8AC3E}">
        <p14:creationId xmlns:p14="http://schemas.microsoft.com/office/powerpoint/2010/main" val="121356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CAFD-307B-3D4B-99B3-072AD8F4F8ED}"/>
              </a:ext>
            </a:extLst>
          </p:cNvPr>
          <p:cNvSpPr>
            <a:spLocks noGrp="1"/>
          </p:cNvSpPr>
          <p:nvPr>
            <p:ph type="title"/>
          </p:nvPr>
        </p:nvSpPr>
        <p:spPr>
          <a:xfrm>
            <a:off x="2009869" y="457200"/>
            <a:ext cx="9650993" cy="828597"/>
          </a:xfrm>
        </p:spPr>
        <p:txBody>
          <a:bodyPr>
            <a:normAutofit fontScale="90000"/>
          </a:bodyPr>
          <a:lstStyle/>
          <a:p>
            <a:r>
              <a:rPr lang="en-US" dirty="0"/>
              <a:t>Variance components model to detect heritable traits in activity distributions</a:t>
            </a:r>
          </a:p>
        </p:txBody>
      </p:sp>
      <p:sp>
        <p:nvSpPr>
          <p:cNvPr id="4" name="Slide Number Placeholder 3">
            <a:extLst>
              <a:ext uri="{FF2B5EF4-FFF2-40B4-BE49-F238E27FC236}">
                <a16:creationId xmlns:a16="http://schemas.microsoft.com/office/drawing/2014/main" id="{98E4BD83-7EB8-A746-9EED-9C8A8E49A72B}"/>
              </a:ext>
            </a:extLst>
          </p:cNvPr>
          <p:cNvSpPr>
            <a:spLocks noGrp="1"/>
          </p:cNvSpPr>
          <p:nvPr>
            <p:ph type="sldNum" sz="quarter" idx="12"/>
          </p:nvPr>
        </p:nvSpPr>
        <p:spPr/>
        <p:txBody>
          <a:bodyPr/>
          <a:lstStyle/>
          <a:p>
            <a:fld id="{6113E31D-E2AB-40D1-8B51-AFA5AFEF393A}" type="slidenum">
              <a:rPr lang="en-US" smtClean="0"/>
              <a:t>13</a:t>
            </a:fld>
            <a:endParaRPr lang="en-US" dirty="0"/>
          </a:p>
        </p:txBody>
      </p:sp>
      <p:pic>
        <p:nvPicPr>
          <p:cNvPr id="12" name="Content Placeholder 11" descr="Chart&#10;&#10;Description automatically generated">
            <a:extLst>
              <a:ext uri="{FF2B5EF4-FFF2-40B4-BE49-F238E27FC236}">
                <a16:creationId xmlns:a16="http://schemas.microsoft.com/office/drawing/2014/main" id="{11E27323-ACD1-DC4A-9237-A8D2CF3B60C4}"/>
              </a:ext>
            </a:extLst>
          </p:cNvPr>
          <p:cNvPicPr>
            <a:picLocks noGrp="1" noChangeAspect="1"/>
          </p:cNvPicPr>
          <p:nvPr>
            <p:ph idx="1"/>
          </p:nvPr>
        </p:nvPicPr>
        <p:blipFill rotWithShape="1">
          <a:blip r:embed="rId2"/>
          <a:srcRect t="7621" b="4593"/>
          <a:stretch/>
        </p:blipFill>
        <p:spPr>
          <a:xfrm>
            <a:off x="6916848" y="1879622"/>
            <a:ext cx="5242600" cy="1904726"/>
          </a:xfrm>
        </p:spPr>
      </p:pic>
      <p:pic>
        <p:nvPicPr>
          <p:cNvPr id="14" name="Picture 13" descr="Chart, line chart&#10;&#10;Description automatically generated">
            <a:extLst>
              <a:ext uri="{FF2B5EF4-FFF2-40B4-BE49-F238E27FC236}">
                <a16:creationId xmlns:a16="http://schemas.microsoft.com/office/drawing/2014/main" id="{E7762DD2-3D8C-9649-BF36-FC172591CBC0}"/>
              </a:ext>
            </a:extLst>
          </p:cNvPr>
          <p:cNvPicPr>
            <a:picLocks noChangeAspect="1"/>
          </p:cNvPicPr>
          <p:nvPr/>
        </p:nvPicPr>
        <p:blipFill rotWithShape="1">
          <a:blip r:embed="rId3"/>
          <a:srcRect t="7870" b="5760"/>
          <a:stretch/>
        </p:blipFill>
        <p:spPr>
          <a:xfrm>
            <a:off x="6857297" y="4244447"/>
            <a:ext cx="5302151" cy="1904726"/>
          </a:xfrm>
          <a:prstGeom prst="rect">
            <a:avLst/>
          </a:prstGeom>
        </p:spPr>
      </p:pic>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2353721B-0F50-8046-8F20-CE8E97314F45}"/>
                  </a:ext>
                </a:extLst>
              </p:cNvPr>
              <p:cNvSpPr txBox="1">
                <a:spLocks/>
              </p:cNvSpPr>
              <p:nvPr/>
            </p:nvSpPr>
            <p:spPr>
              <a:xfrm>
                <a:off x="1027811" y="1563155"/>
                <a:ext cx="5870308" cy="4442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Avenir Book" panose="02000503020000020003" pitchFamily="2"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dirty="0"/>
                  <a:t>Mixed-effects type variance component models for distributional object data with repeated measures and developed Empirical likelihood approach to estimate and test for variance components. For twin pair from family f, subject </a:t>
                </a:r>
                <a:r>
                  <a:rPr lang="en-US" dirty="0" err="1"/>
                  <a:t>i</a:t>
                </a:r>
                <a:r>
                  <a:rPr lang="en-US" dirty="0"/>
                  <a:t> on day d,</a:t>
                </a:r>
              </a:p>
              <a:p>
                <a:pPr marL="0" indent="0">
                  <a:buNone/>
                </a:pPr>
                <a:endParaRPr 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b="0" i="1" smtClean="0">
                              <a:latin typeface="Cambria Math" panose="02040503050406030204" pitchFamily="18" charset="0"/>
                            </a:rPr>
                            <m:t>𝑓</m:t>
                          </m:r>
                          <m:r>
                            <a:rPr lang="en-US" sz="1600" i="1">
                              <a:latin typeface="Cambria Math" panose="02040503050406030204" pitchFamily="18" charset="0"/>
                            </a:rPr>
                            <m:t>𝑖𝑑</m:t>
                          </m:r>
                        </m:sub>
                      </m:sSub>
                      <m:d>
                        <m:dPr>
                          <m:ctrlPr>
                            <a:rPr lang="en-US" sz="1600" i="1">
                              <a:latin typeface="Cambria Math" panose="02040503050406030204" pitchFamily="18" charset="0"/>
                            </a:rPr>
                          </m:ctrlPr>
                        </m:dPr>
                        <m:e>
                          <m:r>
                            <a:rPr lang="en-US" sz="1600" i="1">
                              <a:latin typeface="Cambria Math" panose="02040503050406030204" pitchFamily="18" charset="0"/>
                            </a:rPr>
                            <m:t>𝑎</m:t>
                          </m:r>
                        </m:e>
                      </m:d>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𝑓𝑖𝑗</m:t>
                          </m:r>
                        </m:sub>
                      </m:sSub>
                      <m:r>
                        <a:rPr lang="en-US" sz="1600" b="0" i="1" smtClean="0">
                          <a:latin typeface="Cambria Math" panose="02040503050406030204" pitchFamily="18" charset="0"/>
                          <a:ea typeface="Cambria Math" panose="02040503050406030204" pitchFamily="18" charset="0"/>
                        </a:rPr>
                        <m:t>𝛽</m:t>
                      </m:r>
                      <m:d>
                        <m:dPr>
                          <m:ctrlPr>
                            <a:rPr lang="en-US" sz="1600" i="1">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𝐴</m:t>
                          </m:r>
                        </m:e>
                        <m:sub>
                          <m:r>
                            <a:rPr lang="en-US" sz="1600" b="0" i="1" smtClean="0">
                              <a:latin typeface="Cambria Math" panose="02040503050406030204" pitchFamily="18" charset="0"/>
                              <a:ea typeface="Cambria Math" panose="02040503050406030204" pitchFamily="18" charset="0"/>
                            </a:rPr>
                            <m:t>𝑓𝑖</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𝐶</m:t>
                          </m:r>
                        </m:e>
                        <m:sub>
                          <m:r>
                            <a:rPr lang="en-US" sz="1600" b="0" i="1" smtClean="0">
                              <a:latin typeface="Cambria Math" panose="02040503050406030204" pitchFamily="18" charset="0"/>
                              <a:ea typeface="Cambria Math" panose="02040503050406030204" pitchFamily="18" charset="0"/>
                            </a:rPr>
                            <m:t>𝑓</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𝑓𝑖</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𝑈</m:t>
                          </m:r>
                        </m:e>
                        <m:sub>
                          <m:r>
                            <a:rPr lang="en-US" sz="1600" b="0" i="1" smtClean="0">
                              <a:latin typeface="Cambria Math" panose="02040503050406030204" pitchFamily="18" charset="0"/>
                              <a:ea typeface="Cambria Math" panose="02040503050406030204" pitchFamily="18" charset="0"/>
                            </a:rPr>
                            <m:t>𝑓𝑖𝑑</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𝑎</m:t>
                          </m:r>
                        </m:e>
                      </m:d>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𝑒</m:t>
                          </m:r>
                        </m:e>
                        <m:sub>
                          <m:r>
                            <a:rPr lang="en-US" sz="1600" b="0" i="1" smtClean="0">
                              <a:latin typeface="Cambria Math" panose="02040503050406030204" pitchFamily="18" charset="0"/>
                              <a:ea typeface="Cambria Math" panose="02040503050406030204" pitchFamily="18" charset="0"/>
                            </a:rPr>
                            <m:t>𝑓𝑖𝑑𝑎</m:t>
                          </m:r>
                        </m:sub>
                      </m:sSub>
                    </m:oMath>
                  </m:oMathPara>
                </a14:m>
                <a:endParaRPr lang="en-US" sz="1600" b="0" dirty="0">
                  <a:ea typeface="Cambria Math" panose="02040503050406030204" pitchFamily="18" charset="0"/>
                </a:endParaRPr>
              </a:p>
              <a:p>
                <a:endParaRPr lang="en-US" dirty="0"/>
              </a:p>
              <a:p>
                <a:r>
                  <a:rPr lang="en-US" dirty="0"/>
                  <a:t>where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𝑓𝑖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𝑀𝑍</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0.5</m:t>
                                </m:r>
                              </m:e>
                            </m:rad>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𝐷𝑍</m:t>
                            </m:r>
                          </m:sub>
                        </m:sSub>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𝑓</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m:t>
                        </m:r>
                      </m:e>
                    </m:d>
                    <m:r>
                      <a:rPr lang="en-US" b="0" i="1" smtClean="0">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0.5</m:t>
                        </m:r>
                      </m:e>
                    </m:rad>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i="1">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𝑎</m:t>
                        </m:r>
                      </m:e>
                    </m:d>
                  </m:oMath>
                </a14:m>
                <a:endParaRPr lang="en-US" dirty="0"/>
              </a:p>
              <a:p>
                <a:pPr marL="0" indent="0">
                  <a:buNone/>
                </a:pPr>
                <a:endParaRPr lang="en-US" dirty="0"/>
              </a:p>
              <a:p>
                <a:pPr marL="0" indent="0">
                  <a:buNone/>
                </a:pPr>
                <a:r>
                  <a:rPr lang="en-US" dirty="0"/>
                  <a:t>Ranges of activity intensities identified data-driven cut points to define heritable activity traits. </a:t>
                </a:r>
              </a:p>
              <a:p>
                <a:pPr marL="0" indent="0">
                  <a:buNone/>
                </a:pPr>
                <a:endParaRPr lang="en-US" dirty="0"/>
              </a:p>
              <a:p>
                <a:endParaRPr lang="en-US" dirty="0"/>
              </a:p>
              <a:p>
                <a:endParaRPr lang="en-US" dirty="0"/>
              </a:p>
            </p:txBody>
          </p:sp>
        </mc:Choice>
        <mc:Fallback xmlns="">
          <p:sp>
            <p:nvSpPr>
              <p:cNvPr id="15" name="Content Placeholder 2">
                <a:extLst>
                  <a:ext uri="{FF2B5EF4-FFF2-40B4-BE49-F238E27FC236}">
                    <a16:creationId xmlns:a16="http://schemas.microsoft.com/office/drawing/2014/main" id="{2353721B-0F50-8046-8F20-CE8E97314F45}"/>
                  </a:ext>
                </a:extLst>
              </p:cNvPr>
              <p:cNvSpPr txBox="1">
                <a:spLocks noRot="1" noChangeAspect="1" noMove="1" noResize="1" noEditPoints="1" noAdjustHandles="1" noChangeArrowheads="1" noChangeShapeType="1" noTextEdit="1"/>
              </p:cNvSpPr>
              <p:nvPr/>
            </p:nvSpPr>
            <p:spPr>
              <a:xfrm>
                <a:off x="1027811" y="1563155"/>
                <a:ext cx="5870308" cy="4442386"/>
              </a:xfrm>
              <a:prstGeom prst="rect">
                <a:avLst/>
              </a:prstGeom>
              <a:blipFill>
                <a:blip r:embed="rId4"/>
                <a:stretch>
                  <a:fillRect l="-1080" t="-57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C9B02453-A5DD-404E-9614-387B6689C2F5}"/>
              </a:ext>
            </a:extLst>
          </p:cNvPr>
          <p:cNvSpPr txBox="1"/>
          <p:nvPr/>
        </p:nvSpPr>
        <p:spPr>
          <a:xfrm>
            <a:off x="8149702" y="3717361"/>
            <a:ext cx="914400" cy="261610"/>
          </a:xfrm>
          <a:prstGeom prst="rect">
            <a:avLst/>
          </a:prstGeom>
          <a:solidFill>
            <a:schemeClr val="bg1"/>
          </a:solidFill>
        </p:spPr>
        <p:txBody>
          <a:bodyPr wrap="square" rtlCol="0">
            <a:spAutoFit/>
          </a:bodyPr>
          <a:lstStyle/>
          <a:p>
            <a:r>
              <a:rPr lang="en-US" sz="1100" dirty="0">
                <a:latin typeface="Times" pitchFamily="2" charset="0"/>
              </a:rPr>
              <a:t>   a</a:t>
            </a:r>
          </a:p>
        </p:txBody>
      </p:sp>
      <p:sp>
        <p:nvSpPr>
          <p:cNvPr id="27" name="TextBox 26">
            <a:extLst>
              <a:ext uri="{FF2B5EF4-FFF2-40B4-BE49-F238E27FC236}">
                <a16:creationId xmlns:a16="http://schemas.microsoft.com/office/drawing/2014/main" id="{AC11A56A-034A-414D-8932-0D334E65FD73}"/>
              </a:ext>
            </a:extLst>
          </p:cNvPr>
          <p:cNvSpPr txBox="1"/>
          <p:nvPr/>
        </p:nvSpPr>
        <p:spPr>
          <a:xfrm>
            <a:off x="10578705" y="3717361"/>
            <a:ext cx="914400" cy="261610"/>
          </a:xfrm>
          <a:prstGeom prst="rect">
            <a:avLst/>
          </a:prstGeom>
          <a:solidFill>
            <a:schemeClr val="bg1"/>
          </a:solidFill>
        </p:spPr>
        <p:txBody>
          <a:bodyPr wrap="square" rtlCol="0">
            <a:spAutoFit/>
          </a:bodyPr>
          <a:lstStyle/>
          <a:p>
            <a:r>
              <a:rPr lang="en-US" sz="1100" dirty="0">
                <a:latin typeface="Times" pitchFamily="2" charset="0"/>
              </a:rPr>
              <a:t>   a</a:t>
            </a:r>
          </a:p>
        </p:txBody>
      </p:sp>
      <p:sp>
        <p:nvSpPr>
          <p:cNvPr id="28" name="TextBox 27">
            <a:extLst>
              <a:ext uri="{FF2B5EF4-FFF2-40B4-BE49-F238E27FC236}">
                <a16:creationId xmlns:a16="http://schemas.microsoft.com/office/drawing/2014/main" id="{DDC16413-363F-5F49-BDD8-099BCDF6F924}"/>
              </a:ext>
            </a:extLst>
          </p:cNvPr>
          <p:cNvSpPr txBox="1"/>
          <p:nvPr/>
        </p:nvSpPr>
        <p:spPr>
          <a:xfrm>
            <a:off x="8120422" y="6100334"/>
            <a:ext cx="914400" cy="261610"/>
          </a:xfrm>
          <a:prstGeom prst="rect">
            <a:avLst/>
          </a:prstGeom>
          <a:noFill/>
        </p:spPr>
        <p:txBody>
          <a:bodyPr wrap="square" rtlCol="0">
            <a:spAutoFit/>
          </a:bodyPr>
          <a:lstStyle/>
          <a:p>
            <a:r>
              <a:rPr lang="en-US" sz="1100" dirty="0">
                <a:latin typeface="Times" pitchFamily="2" charset="0"/>
              </a:rPr>
              <a:t>   p</a:t>
            </a:r>
          </a:p>
        </p:txBody>
      </p:sp>
      <p:sp>
        <p:nvSpPr>
          <p:cNvPr id="29" name="TextBox 28">
            <a:extLst>
              <a:ext uri="{FF2B5EF4-FFF2-40B4-BE49-F238E27FC236}">
                <a16:creationId xmlns:a16="http://schemas.microsoft.com/office/drawing/2014/main" id="{A45D7D2E-4F12-9846-9074-7CC48BAAB242}"/>
              </a:ext>
            </a:extLst>
          </p:cNvPr>
          <p:cNvSpPr txBox="1"/>
          <p:nvPr/>
        </p:nvSpPr>
        <p:spPr>
          <a:xfrm>
            <a:off x="10432919" y="6087115"/>
            <a:ext cx="914400" cy="261610"/>
          </a:xfrm>
          <a:prstGeom prst="rect">
            <a:avLst/>
          </a:prstGeom>
          <a:noFill/>
        </p:spPr>
        <p:txBody>
          <a:bodyPr wrap="square" rtlCol="0">
            <a:spAutoFit/>
          </a:bodyPr>
          <a:lstStyle/>
          <a:p>
            <a:r>
              <a:rPr lang="en-US" sz="1100" dirty="0">
                <a:latin typeface="Times" pitchFamily="2" charset="0"/>
              </a:rPr>
              <a:t>   p</a:t>
            </a:r>
          </a:p>
        </p:txBody>
      </p:sp>
      <p:sp>
        <p:nvSpPr>
          <p:cNvPr id="30" name="TextBox 29">
            <a:extLst>
              <a:ext uri="{FF2B5EF4-FFF2-40B4-BE49-F238E27FC236}">
                <a16:creationId xmlns:a16="http://schemas.microsoft.com/office/drawing/2014/main" id="{059A88D2-DDC9-5542-8249-458C1409F659}"/>
              </a:ext>
            </a:extLst>
          </p:cNvPr>
          <p:cNvSpPr txBox="1"/>
          <p:nvPr/>
        </p:nvSpPr>
        <p:spPr>
          <a:xfrm>
            <a:off x="8421815" y="1373181"/>
            <a:ext cx="3843762" cy="261610"/>
          </a:xfrm>
          <a:prstGeom prst="rect">
            <a:avLst/>
          </a:prstGeom>
          <a:solidFill>
            <a:schemeClr val="bg1"/>
          </a:solidFill>
        </p:spPr>
        <p:txBody>
          <a:bodyPr wrap="square" rtlCol="0">
            <a:spAutoFit/>
          </a:bodyPr>
          <a:lstStyle/>
          <a:p>
            <a:r>
              <a:rPr lang="en-US" sz="1100" dirty="0">
                <a:latin typeface="Times" pitchFamily="2" charset="0"/>
              </a:rPr>
              <a:t>   Heritability of activity profiles T(a)</a:t>
            </a:r>
          </a:p>
        </p:txBody>
      </p:sp>
      <p:sp>
        <p:nvSpPr>
          <p:cNvPr id="31" name="TextBox 30">
            <a:extLst>
              <a:ext uri="{FF2B5EF4-FFF2-40B4-BE49-F238E27FC236}">
                <a16:creationId xmlns:a16="http://schemas.microsoft.com/office/drawing/2014/main" id="{5A2FEB7D-76F3-6243-B2D3-1694AE0E0372}"/>
              </a:ext>
            </a:extLst>
          </p:cNvPr>
          <p:cNvSpPr txBox="1"/>
          <p:nvPr/>
        </p:nvSpPr>
        <p:spPr>
          <a:xfrm>
            <a:off x="8511038" y="3856960"/>
            <a:ext cx="2836281" cy="261610"/>
          </a:xfrm>
          <a:prstGeom prst="rect">
            <a:avLst/>
          </a:prstGeom>
          <a:noFill/>
        </p:spPr>
        <p:txBody>
          <a:bodyPr wrap="square" rtlCol="0">
            <a:spAutoFit/>
          </a:bodyPr>
          <a:lstStyle/>
          <a:p>
            <a:r>
              <a:rPr lang="en-US" sz="1100" dirty="0">
                <a:latin typeface="Times" pitchFamily="2" charset="0"/>
              </a:rPr>
              <a:t>   Heritability of Quantiles Q(p)</a:t>
            </a:r>
          </a:p>
        </p:txBody>
      </p:sp>
      <p:sp>
        <p:nvSpPr>
          <p:cNvPr id="32" name="TextBox 31">
            <a:extLst>
              <a:ext uri="{FF2B5EF4-FFF2-40B4-BE49-F238E27FC236}">
                <a16:creationId xmlns:a16="http://schemas.microsoft.com/office/drawing/2014/main" id="{43DE8097-7684-1343-97DB-AFBA179BC5DC}"/>
              </a:ext>
            </a:extLst>
          </p:cNvPr>
          <p:cNvSpPr txBox="1"/>
          <p:nvPr/>
        </p:nvSpPr>
        <p:spPr>
          <a:xfrm>
            <a:off x="7838983" y="1671097"/>
            <a:ext cx="1464816" cy="246221"/>
          </a:xfrm>
          <a:prstGeom prst="rect">
            <a:avLst/>
          </a:prstGeom>
          <a:solidFill>
            <a:schemeClr val="bg1"/>
          </a:solidFill>
        </p:spPr>
        <p:txBody>
          <a:bodyPr wrap="square" rtlCol="0">
            <a:spAutoFit/>
          </a:bodyPr>
          <a:lstStyle/>
          <a:p>
            <a:r>
              <a:rPr lang="en-US" sz="1000" dirty="0">
                <a:latin typeface="Times" pitchFamily="2" charset="0"/>
              </a:rPr>
              <a:t>Repeated Measures</a:t>
            </a:r>
          </a:p>
        </p:txBody>
      </p:sp>
      <p:sp>
        <p:nvSpPr>
          <p:cNvPr id="33" name="TextBox 32">
            <a:extLst>
              <a:ext uri="{FF2B5EF4-FFF2-40B4-BE49-F238E27FC236}">
                <a16:creationId xmlns:a16="http://schemas.microsoft.com/office/drawing/2014/main" id="{68F7ACC3-604F-B043-9F00-555A5338BDEA}"/>
              </a:ext>
            </a:extLst>
          </p:cNvPr>
          <p:cNvSpPr txBox="1"/>
          <p:nvPr/>
        </p:nvSpPr>
        <p:spPr>
          <a:xfrm>
            <a:off x="10445604" y="1673283"/>
            <a:ext cx="1464816" cy="246221"/>
          </a:xfrm>
          <a:prstGeom prst="rect">
            <a:avLst/>
          </a:prstGeom>
          <a:solidFill>
            <a:schemeClr val="bg1"/>
          </a:solidFill>
        </p:spPr>
        <p:txBody>
          <a:bodyPr wrap="square" rtlCol="0">
            <a:spAutoFit/>
          </a:bodyPr>
          <a:lstStyle/>
          <a:p>
            <a:r>
              <a:rPr lang="en-US" sz="1000" dirty="0">
                <a:latin typeface="Times" pitchFamily="2" charset="0"/>
              </a:rPr>
              <a:t>Subject-average</a:t>
            </a:r>
          </a:p>
        </p:txBody>
      </p:sp>
      <p:sp>
        <p:nvSpPr>
          <p:cNvPr id="34" name="TextBox 33">
            <a:extLst>
              <a:ext uri="{FF2B5EF4-FFF2-40B4-BE49-F238E27FC236}">
                <a16:creationId xmlns:a16="http://schemas.microsoft.com/office/drawing/2014/main" id="{EC59F4F8-6527-674D-9545-7BD8F16798DC}"/>
              </a:ext>
            </a:extLst>
          </p:cNvPr>
          <p:cNvSpPr txBox="1"/>
          <p:nvPr/>
        </p:nvSpPr>
        <p:spPr>
          <a:xfrm>
            <a:off x="7838983" y="4118570"/>
            <a:ext cx="1464816" cy="246221"/>
          </a:xfrm>
          <a:prstGeom prst="rect">
            <a:avLst/>
          </a:prstGeom>
          <a:solidFill>
            <a:schemeClr val="bg1"/>
          </a:solidFill>
        </p:spPr>
        <p:txBody>
          <a:bodyPr wrap="square" rtlCol="0">
            <a:spAutoFit/>
          </a:bodyPr>
          <a:lstStyle/>
          <a:p>
            <a:r>
              <a:rPr lang="en-US" sz="1000" dirty="0">
                <a:latin typeface="Times" pitchFamily="2" charset="0"/>
              </a:rPr>
              <a:t>Repeated Measures</a:t>
            </a:r>
          </a:p>
        </p:txBody>
      </p:sp>
      <p:sp>
        <p:nvSpPr>
          <p:cNvPr id="35" name="TextBox 34">
            <a:extLst>
              <a:ext uri="{FF2B5EF4-FFF2-40B4-BE49-F238E27FC236}">
                <a16:creationId xmlns:a16="http://schemas.microsoft.com/office/drawing/2014/main" id="{FCB722B8-3D82-0A40-887C-6D9BC482EFFF}"/>
              </a:ext>
            </a:extLst>
          </p:cNvPr>
          <p:cNvSpPr txBox="1"/>
          <p:nvPr/>
        </p:nvSpPr>
        <p:spPr>
          <a:xfrm>
            <a:off x="10432919" y="4116563"/>
            <a:ext cx="1464816" cy="246221"/>
          </a:xfrm>
          <a:prstGeom prst="rect">
            <a:avLst/>
          </a:prstGeom>
          <a:solidFill>
            <a:schemeClr val="bg1"/>
          </a:solidFill>
        </p:spPr>
        <p:txBody>
          <a:bodyPr wrap="square" rtlCol="0">
            <a:spAutoFit/>
          </a:bodyPr>
          <a:lstStyle/>
          <a:p>
            <a:r>
              <a:rPr lang="en-US" sz="1000" dirty="0">
                <a:latin typeface="Times" pitchFamily="2" charset="0"/>
              </a:rPr>
              <a:t>Subject-average</a:t>
            </a:r>
          </a:p>
        </p:txBody>
      </p:sp>
      <p:sp>
        <p:nvSpPr>
          <p:cNvPr id="36" name="Rectangle 35">
            <a:extLst>
              <a:ext uri="{FF2B5EF4-FFF2-40B4-BE49-F238E27FC236}">
                <a16:creationId xmlns:a16="http://schemas.microsoft.com/office/drawing/2014/main" id="{74F889EC-EAC4-694D-8BC1-3113ECEE9587}"/>
              </a:ext>
            </a:extLst>
          </p:cNvPr>
          <p:cNvSpPr/>
          <p:nvPr/>
        </p:nvSpPr>
        <p:spPr>
          <a:xfrm>
            <a:off x="1067318" y="6295328"/>
            <a:ext cx="9542352" cy="400110"/>
          </a:xfrm>
          <a:prstGeom prst="rect">
            <a:avLst/>
          </a:prstGeom>
        </p:spPr>
        <p:txBody>
          <a:bodyPr wrap="square">
            <a:spAutoFit/>
          </a:bodyPr>
          <a:lstStyle/>
          <a:p>
            <a:r>
              <a:rPr lang="en-US" sz="1000" dirty="0">
                <a:solidFill>
                  <a:srgbClr val="000000"/>
                </a:solidFill>
                <a:latin typeface="Times" pitchFamily="2" charset="0"/>
              </a:rPr>
              <a:t>Zhang et al. Heritability Inference on Repeated Measures of Wearable Device Data. In preparation.</a:t>
            </a:r>
          </a:p>
          <a:p>
            <a:endParaRPr lang="en-US" sz="1000" dirty="0"/>
          </a:p>
        </p:txBody>
      </p:sp>
    </p:spTree>
    <p:extLst>
      <p:ext uri="{BB962C8B-B14F-4D97-AF65-F5344CB8AC3E}">
        <p14:creationId xmlns:p14="http://schemas.microsoft.com/office/powerpoint/2010/main" val="113392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CAFD-307B-3D4B-99B3-072AD8F4F8ED}"/>
              </a:ext>
            </a:extLst>
          </p:cNvPr>
          <p:cNvSpPr>
            <a:spLocks noGrp="1"/>
          </p:cNvSpPr>
          <p:nvPr>
            <p:ph type="title"/>
          </p:nvPr>
        </p:nvSpPr>
        <p:spPr>
          <a:xfrm>
            <a:off x="1104523" y="457201"/>
            <a:ext cx="10556339" cy="716482"/>
          </a:xfrm>
        </p:spPr>
        <p:txBody>
          <a:bodyPr>
            <a:normAutofit fontScale="90000"/>
          </a:bodyPr>
          <a:lstStyle/>
          <a:p>
            <a:r>
              <a:rPr lang="en-US" dirty="0"/>
              <a:t>More gaps to fill for practical use of device data</a:t>
            </a:r>
          </a:p>
        </p:txBody>
      </p:sp>
      <p:sp>
        <p:nvSpPr>
          <p:cNvPr id="4" name="Slide Number Placeholder 3">
            <a:extLst>
              <a:ext uri="{FF2B5EF4-FFF2-40B4-BE49-F238E27FC236}">
                <a16:creationId xmlns:a16="http://schemas.microsoft.com/office/drawing/2014/main" id="{98E4BD83-7EB8-A746-9EED-9C8A8E49A72B}"/>
              </a:ext>
            </a:extLst>
          </p:cNvPr>
          <p:cNvSpPr>
            <a:spLocks noGrp="1"/>
          </p:cNvSpPr>
          <p:nvPr>
            <p:ph type="sldNum" sz="quarter" idx="12"/>
          </p:nvPr>
        </p:nvSpPr>
        <p:spPr/>
        <p:txBody>
          <a:bodyPr/>
          <a:lstStyle/>
          <a:p>
            <a:fld id="{6113E31D-E2AB-40D1-8B51-AFA5AFEF393A}" type="slidenum">
              <a:rPr lang="en-US" smtClean="0"/>
              <a:t>14</a:t>
            </a:fld>
            <a:endParaRPr lang="en-US" dirty="0"/>
          </a:p>
        </p:txBody>
      </p:sp>
      <p:pic>
        <p:nvPicPr>
          <p:cNvPr id="7" name="Content Placeholder 6" descr="Chart, line chart&#10;&#10;Description automatically generated">
            <a:extLst>
              <a:ext uri="{FF2B5EF4-FFF2-40B4-BE49-F238E27FC236}">
                <a16:creationId xmlns:a16="http://schemas.microsoft.com/office/drawing/2014/main" id="{D4B259AE-5D89-C94D-9128-32675C5EAFBE}"/>
              </a:ext>
            </a:extLst>
          </p:cNvPr>
          <p:cNvPicPr>
            <a:picLocks noGrp="1" noChangeAspect="1"/>
          </p:cNvPicPr>
          <p:nvPr>
            <p:ph idx="1"/>
          </p:nvPr>
        </p:nvPicPr>
        <p:blipFill>
          <a:blip r:embed="rId2"/>
          <a:stretch>
            <a:fillRect/>
          </a:stretch>
        </p:blipFill>
        <p:spPr>
          <a:xfrm>
            <a:off x="6829902" y="1789258"/>
            <a:ext cx="3547339" cy="2364893"/>
          </a:xfrm>
        </p:spPr>
      </p:pic>
      <p:pic>
        <p:nvPicPr>
          <p:cNvPr id="18434" name="Picture 2">
            <a:extLst>
              <a:ext uri="{FF2B5EF4-FFF2-40B4-BE49-F238E27FC236}">
                <a16:creationId xmlns:a16="http://schemas.microsoft.com/office/drawing/2014/main" id="{80EB05BE-EB13-D64C-A595-6948E7FBA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8725" y="2102325"/>
            <a:ext cx="1142028" cy="1461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768C0B-636B-1448-A74B-24D8556DA2EE}"/>
              </a:ext>
            </a:extLst>
          </p:cNvPr>
          <p:cNvPicPr>
            <a:picLocks noChangeAspect="1"/>
          </p:cNvPicPr>
          <p:nvPr/>
        </p:nvPicPr>
        <p:blipFill rotWithShape="1">
          <a:blip r:embed="rId4"/>
          <a:srcRect r="51132"/>
          <a:stretch/>
        </p:blipFill>
        <p:spPr>
          <a:xfrm>
            <a:off x="516048" y="1726944"/>
            <a:ext cx="1892174" cy="2737368"/>
          </a:xfrm>
          <a:prstGeom prst="rect">
            <a:avLst/>
          </a:prstGeom>
        </p:spPr>
      </p:pic>
      <p:pic>
        <p:nvPicPr>
          <p:cNvPr id="13" name="Picture 12">
            <a:extLst>
              <a:ext uri="{FF2B5EF4-FFF2-40B4-BE49-F238E27FC236}">
                <a16:creationId xmlns:a16="http://schemas.microsoft.com/office/drawing/2014/main" id="{B329E61D-09A4-1640-B141-77E3DE40DF6C}"/>
              </a:ext>
            </a:extLst>
          </p:cNvPr>
          <p:cNvPicPr>
            <a:picLocks noChangeAspect="1"/>
          </p:cNvPicPr>
          <p:nvPr/>
        </p:nvPicPr>
        <p:blipFill rotWithShape="1">
          <a:blip r:embed="rId5"/>
          <a:srcRect t="2821"/>
          <a:stretch/>
        </p:blipFill>
        <p:spPr>
          <a:xfrm>
            <a:off x="2379264" y="1757074"/>
            <a:ext cx="3829002" cy="2798267"/>
          </a:xfrm>
          <a:prstGeom prst="rect">
            <a:avLst/>
          </a:prstGeom>
        </p:spPr>
      </p:pic>
      <p:pic>
        <p:nvPicPr>
          <p:cNvPr id="18440" name="Picture 8" descr="Wei Guo">
            <a:extLst>
              <a:ext uri="{FF2B5EF4-FFF2-40B4-BE49-F238E27FC236}">
                <a16:creationId xmlns:a16="http://schemas.microsoft.com/office/drawing/2014/main" id="{A107DBEA-2589-BA4A-B322-CA3D311AC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7256" y="4996489"/>
            <a:ext cx="1338379" cy="13383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08B9944-C5A6-F149-B0F6-8AD156F58AF1}"/>
              </a:ext>
            </a:extLst>
          </p:cNvPr>
          <p:cNvPicPr>
            <a:picLocks noChangeAspect="1"/>
          </p:cNvPicPr>
          <p:nvPr/>
        </p:nvPicPr>
        <p:blipFill>
          <a:blip r:embed="rId7"/>
          <a:stretch>
            <a:fillRect/>
          </a:stretch>
        </p:blipFill>
        <p:spPr>
          <a:xfrm>
            <a:off x="803178" y="4525221"/>
            <a:ext cx="3913885" cy="2343139"/>
          </a:xfrm>
          <a:prstGeom prst="rect">
            <a:avLst/>
          </a:prstGeom>
        </p:spPr>
      </p:pic>
      <p:sp>
        <p:nvSpPr>
          <p:cNvPr id="18" name="TextBox 17">
            <a:extLst>
              <a:ext uri="{FF2B5EF4-FFF2-40B4-BE49-F238E27FC236}">
                <a16:creationId xmlns:a16="http://schemas.microsoft.com/office/drawing/2014/main" id="{FFC54A05-7AB0-F242-BDDC-C9FC060354F1}"/>
              </a:ext>
            </a:extLst>
          </p:cNvPr>
          <p:cNvSpPr txBox="1"/>
          <p:nvPr/>
        </p:nvSpPr>
        <p:spPr>
          <a:xfrm>
            <a:off x="1255222" y="1357612"/>
            <a:ext cx="4070153" cy="338554"/>
          </a:xfrm>
          <a:prstGeom prst="rect">
            <a:avLst/>
          </a:prstGeom>
          <a:noFill/>
        </p:spPr>
        <p:txBody>
          <a:bodyPr wrap="none" rtlCol="0">
            <a:spAutoFit/>
          </a:bodyPr>
          <a:lstStyle/>
          <a:p>
            <a:r>
              <a:rPr lang="en-US" sz="1600" dirty="0"/>
              <a:t>Harmonization across device types and studies</a:t>
            </a:r>
          </a:p>
        </p:txBody>
      </p:sp>
      <p:sp>
        <p:nvSpPr>
          <p:cNvPr id="21" name="TextBox 20">
            <a:extLst>
              <a:ext uri="{FF2B5EF4-FFF2-40B4-BE49-F238E27FC236}">
                <a16:creationId xmlns:a16="http://schemas.microsoft.com/office/drawing/2014/main" id="{5F6170B3-EC1A-B941-88DC-1F67700FD053}"/>
              </a:ext>
            </a:extLst>
          </p:cNvPr>
          <p:cNvSpPr txBox="1"/>
          <p:nvPr/>
        </p:nvSpPr>
        <p:spPr>
          <a:xfrm>
            <a:off x="6939217" y="1357612"/>
            <a:ext cx="5197192" cy="338554"/>
          </a:xfrm>
          <a:prstGeom prst="rect">
            <a:avLst/>
          </a:prstGeom>
          <a:noFill/>
        </p:spPr>
        <p:txBody>
          <a:bodyPr wrap="none" rtlCol="0">
            <a:spAutoFit/>
          </a:bodyPr>
          <a:lstStyle/>
          <a:p>
            <a:r>
              <a:rPr lang="en-US" sz="1600" dirty="0"/>
              <a:t>Prediction modeling based on multimodal sensor features </a:t>
            </a:r>
          </a:p>
        </p:txBody>
      </p:sp>
      <p:pic>
        <p:nvPicPr>
          <p:cNvPr id="18444" name="Picture 12">
            <a:extLst>
              <a:ext uri="{FF2B5EF4-FFF2-40B4-BE49-F238E27FC236}">
                <a16:creationId xmlns:a16="http://schemas.microsoft.com/office/drawing/2014/main" id="{5BCF4431-C4F2-5541-8168-4DADAD2555B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7202" b="49483"/>
          <a:stretch/>
        </p:blipFill>
        <p:spPr bwMode="auto">
          <a:xfrm>
            <a:off x="6939217" y="4611025"/>
            <a:ext cx="3716411" cy="1756055"/>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a:extLst>
              <a:ext uri="{FF2B5EF4-FFF2-40B4-BE49-F238E27FC236}">
                <a16:creationId xmlns:a16="http://schemas.microsoft.com/office/drawing/2014/main" id="{8A267C09-FB4D-F545-BFBC-55209505D8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80642" y="4525221"/>
            <a:ext cx="1142028" cy="114202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DC3FCA9-CE90-AB47-8D32-366EFEA4ABE8}"/>
              </a:ext>
            </a:extLst>
          </p:cNvPr>
          <p:cNvSpPr txBox="1"/>
          <p:nvPr/>
        </p:nvSpPr>
        <p:spPr>
          <a:xfrm>
            <a:off x="5033728" y="6427962"/>
            <a:ext cx="1085425" cy="276999"/>
          </a:xfrm>
          <a:prstGeom prst="rect">
            <a:avLst/>
          </a:prstGeom>
          <a:noFill/>
        </p:spPr>
        <p:txBody>
          <a:bodyPr wrap="none" rtlCol="0">
            <a:spAutoFit/>
          </a:bodyPr>
          <a:lstStyle/>
          <a:p>
            <a:r>
              <a:rPr lang="en-US" sz="1200" dirty="0"/>
              <a:t>Wei Guo, PhD</a:t>
            </a:r>
          </a:p>
        </p:txBody>
      </p:sp>
      <p:sp>
        <p:nvSpPr>
          <p:cNvPr id="27" name="TextBox 26">
            <a:extLst>
              <a:ext uri="{FF2B5EF4-FFF2-40B4-BE49-F238E27FC236}">
                <a16:creationId xmlns:a16="http://schemas.microsoft.com/office/drawing/2014/main" id="{A93DC810-C9B5-2B4D-AF0A-22E7FB702D9A}"/>
              </a:ext>
            </a:extLst>
          </p:cNvPr>
          <p:cNvSpPr txBox="1"/>
          <p:nvPr/>
        </p:nvSpPr>
        <p:spPr>
          <a:xfrm>
            <a:off x="10728782" y="3564121"/>
            <a:ext cx="884216" cy="276999"/>
          </a:xfrm>
          <a:prstGeom prst="rect">
            <a:avLst/>
          </a:prstGeom>
          <a:noFill/>
        </p:spPr>
        <p:txBody>
          <a:bodyPr wrap="none" rtlCol="0">
            <a:spAutoFit/>
          </a:bodyPr>
          <a:lstStyle/>
          <a:p>
            <a:r>
              <a:rPr lang="en-US" sz="1200" dirty="0"/>
              <a:t>Jian Hu, MS</a:t>
            </a:r>
          </a:p>
        </p:txBody>
      </p:sp>
      <p:sp>
        <p:nvSpPr>
          <p:cNvPr id="28" name="TextBox 27">
            <a:extLst>
              <a:ext uri="{FF2B5EF4-FFF2-40B4-BE49-F238E27FC236}">
                <a16:creationId xmlns:a16="http://schemas.microsoft.com/office/drawing/2014/main" id="{8A823B14-865D-4044-ACA7-E4C7BA0B1430}"/>
              </a:ext>
            </a:extLst>
          </p:cNvPr>
          <p:cNvSpPr txBox="1"/>
          <p:nvPr/>
        </p:nvSpPr>
        <p:spPr>
          <a:xfrm>
            <a:off x="10844582" y="5701317"/>
            <a:ext cx="978088" cy="276999"/>
          </a:xfrm>
          <a:prstGeom prst="rect">
            <a:avLst/>
          </a:prstGeom>
          <a:noFill/>
        </p:spPr>
        <p:txBody>
          <a:bodyPr wrap="none" rtlCol="0">
            <a:spAutoFit/>
          </a:bodyPr>
          <a:lstStyle/>
          <a:p>
            <a:r>
              <a:rPr lang="en-US" sz="1200" dirty="0"/>
              <a:t>Danni Tu, MS</a:t>
            </a:r>
          </a:p>
        </p:txBody>
      </p:sp>
    </p:spTree>
    <p:extLst>
      <p:ext uri="{BB962C8B-B14F-4D97-AF65-F5344CB8AC3E}">
        <p14:creationId xmlns:p14="http://schemas.microsoft.com/office/powerpoint/2010/main" val="1568205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D97E-3CF8-894C-9F28-38DEF6EB3607}"/>
              </a:ext>
            </a:extLst>
          </p:cNvPr>
          <p:cNvSpPr>
            <a:spLocks noGrp="1"/>
          </p:cNvSpPr>
          <p:nvPr>
            <p:ph type="title"/>
          </p:nvPr>
        </p:nvSpPr>
        <p:spPr>
          <a:xfrm>
            <a:off x="3284739" y="487157"/>
            <a:ext cx="6610611" cy="790368"/>
          </a:xfrm>
        </p:spPr>
        <p:txBody>
          <a:bodyPr/>
          <a:lstStyle/>
          <a:p>
            <a:r>
              <a:rPr lang="en-US" dirty="0"/>
              <a:t>Summary</a:t>
            </a:r>
          </a:p>
        </p:txBody>
      </p:sp>
      <p:pic>
        <p:nvPicPr>
          <p:cNvPr id="7" name="Content Placeholder 6" descr="A picture containing wave, surfing, water, outdoor&#10;&#10;Description automatically generated">
            <a:extLst>
              <a:ext uri="{FF2B5EF4-FFF2-40B4-BE49-F238E27FC236}">
                <a16:creationId xmlns:a16="http://schemas.microsoft.com/office/drawing/2014/main" id="{8AB801C0-2043-674C-95AE-8BC1237DF39A}"/>
              </a:ext>
            </a:extLst>
          </p:cNvPr>
          <p:cNvPicPr>
            <a:picLocks noGrp="1" noChangeAspect="1"/>
          </p:cNvPicPr>
          <p:nvPr>
            <p:ph idx="1"/>
          </p:nvPr>
        </p:nvPicPr>
        <p:blipFill>
          <a:blip r:embed="rId2"/>
          <a:stretch>
            <a:fillRect/>
          </a:stretch>
        </p:blipFill>
        <p:spPr>
          <a:xfrm>
            <a:off x="8209850" y="4013329"/>
            <a:ext cx="3661917" cy="1885878"/>
          </a:xfrm>
        </p:spPr>
      </p:pic>
      <p:sp>
        <p:nvSpPr>
          <p:cNvPr id="4" name="Slide Number Placeholder 3">
            <a:extLst>
              <a:ext uri="{FF2B5EF4-FFF2-40B4-BE49-F238E27FC236}">
                <a16:creationId xmlns:a16="http://schemas.microsoft.com/office/drawing/2014/main" id="{E61E95DA-6FEB-7D41-A321-32F4B45A80A8}"/>
              </a:ext>
            </a:extLst>
          </p:cNvPr>
          <p:cNvSpPr>
            <a:spLocks noGrp="1"/>
          </p:cNvSpPr>
          <p:nvPr>
            <p:ph type="sldNum" sz="quarter" idx="12"/>
          </p:nvPr>
        </p:nvSpPr>
        <p:spPr/>
        <p:txBody>
          <a:bodyPr/>
          <a:lstStyle/>
          <a:p>
            <a:fld id="{6113E31D-E2AB-40D1-8B51-AFA5AFEF393A}" type="slidenum">
              <a:rPr lang="en-US" smtClean="0"/>
              <a:t>15</a:t>
            </a:fld>
            <a:endParaRPr lang="en-US" dirty="0"/>
          </a:p>
        </p:txBody>
      </p:sp>
      <p:sp>
        <p:nvSpPr>
          <p:cNvPr id="10" name="Content Placeholder 2">
            <a:extLst>
              <a:ext uri="{FF2B5EF4-FFF2-40B4-BE49-F238E27FC236}">
                <a16:creationId xmlns:a16="http://schemas.microsoft.com/office/drawing/2014/main" id="{75144786-FB97-D94F-977B-75DA5BB63936}"/>
              </a:ext>
            </a:extLst>
          </p:cNvPr>
          <p:cNvSpPr txBox="1">
            <a:spLocks/>
          </p:cNvSpPr>
          <p:nvPr/>
        </p:nvSpPr>
        <p:spPr>
          <a:xfrm>
            <a:off x="1717830" y="1617775"/>
            <a:ext cx="9266546" cy="21555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Avenir Book" panose="02000503020000020003" pitchFamily="2"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Wearable computing sensor data provide tremendous opportunity to observe and understand the complex signals related with biological functionalities and human behavior in unprecedented details</a:t>
            </a:r>
          </a:p>
          <a:p>
            <a:r>
              <a:rPr lang="en-US" dirty="0"/>
              <a:t>Identification of reproducible markers across devices and study populations remain challenging and require careful study design and analyses</a:t>
            </a:r>
          </a:p>
          <a:p>
            <a:r>
              <a:rPr lang="en-US" dirty="0"/>
              <a:t>Novel statistical methods are needed that engage guidance from clinical knowledge to extract deep phenotypic metrics from wearable computing sensor data</a:t>
            </a:r>
          </a:p>
          <a:p>
            <a:endParaRPr lang="en-US" dirty="0"/>
          </a:p>
        </p:txBody>
      </p:sp>
      <p:sp>
        <p:nvSpPr>
          <p:cNvPr id="11" name="Rectangle 10">
            <a:extLst>
              <a:ext uri="{FF2B5EF4-FFF2-40B4-BE49-F238E27FC236}">
                <a16:creationId xmlns:a16="http://schemas.microsoft.com/office/drawing/2014/main" id="{661549F0-D108-C24D-8385-B5C45A325979}"/>
              </a:ext>
            </a:extLst>
          </p:cNvPr>
          <p:cNvSpPr/>
          <p:nvPr/>
        </p:nvSpPr>
        <p:spPr>
          <a:xfrm>
            <a:off x="9554884" y="5956310"/>
            <a:ext cx="1386918" cy="261610"/>
          </a:xfrm>
          <a:prstGeom prst="rect">
            <a:avLst/>
          </a:prstGeom>
        </p:spPr>
        <p:txBody>
          <a:bodyPr wrap="none">
            <a:spAutoFit/>
          </a:bodyPr>
          <a:lstStyle/>
          <a:p>
            <a:r>
              <a:rPr lang="en-US" sz="1100" dirty="0"/>
              <a:t>http://</a:t>
            </a:r>
            <a:r>
              <a:rPr lang="en-US" sz="1100" dirty="0" err="1"/>
              <a:t>gph.is</a:t>
            </a:r>
            <a:r>
              <a:rPr lang="en-US" sz="1100" dirty="0"/>
              <a:t>/1fJCMo0</a:t>
            </a:r>
          </a:p>
        </p:txBody>
      </p:sp>
    </p:spTree>
    <p:extLst>
      <p:ext uri="{BB962C8B-B14F-4D97-AF65-F5344CB8AC3E}">
        <p14:creationId xmlns:p14="http://schemas.microsoft.com/office/powerpoint/2010/main" val="299939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D279-032F-AA4C-8FA3-D43D1043D69A}"/>
              </a:ext>
            </a:extLst>
          </p:cNvPr>
          <p:cNvSpPr>
            <a:spLocks noGrp="1"/>
          </p:cNvSpPr>
          <p:nvPr>
            <p:ph type="title"/>
          </p:nvPr>
        </p:nvSpPr>
        <p:spPr>
          <a:xfrm>
            <a:off x="2456120" y="339893"/>
            <a:ext cx="7590789" cy="779266"/>
          </a:xfrm>
        </p:spPr>
        <p:txBody>
          <a:bodyPr/>
          <a:lstStyle/>
          <a:p>
            <a:r>
              <a:rPr lang="en-US" dirty="0"/>
              <a:t>References</a:t>
            </a:r>
          </a:p>
        </p:txBody>
      </p:sp>
      <p:sp>
        <p:nvSpPr>
          <p:cNvPr id="3" name="Content Placeholder 2">
            <a:extLst>
              <a:ext uri="{FF2B5EF4-FFF2-40B4-BE49-F238E27FC236}">
                <a16:creationId xmlns:a16="http://schemas.microsoft.com/office/drawing/2014/main" id="{07C34E4B-F0A6-534B-810C-D91B7D588345}"/>
              </a:ext>
            </a:extLst>
          </p:cNvPr>
          <p:cNvSpPr>
            <a:spLocks noGrp="1"/>
          </p:cNvSpPr>
          <p:nvPr>
            <p:ph idx="1"/>
          </p:nvPr>
        </p:nvSpPr>
        <p:spPr>
          <a:xfrm>
            <a:off x="1308101" y="1447800"/>
            <a:ext cx="10198854" cy="4406900"/>
          </a:xfrm>
        </p:spPr>
        <p:txBody>
          <a:bodyPr>
            <a:normAutofit fontScale="77500" lnSpcReduction="20000"/>
          </a:bodyPr>
          <a:lstStyle/>
          <a:p>
            <a:r>
              <a:rPr lang="en-US" dirty="0"/>
              <a:t>Lee, IM, Shiroma, EJ (2014). Using accelerometers to measure physical activity in large-scale epidemiological studies: issues and challenges. Br J Sports Med, 48, 3:197-201.</a:t>
            </a:r>
          </a:p>
          <a:p>
            <a:r>
              <a:rPr lang="en-US" dirty="0"/>
              <a:t>Shou H et al. (2017). Dysregulation of objectively assessed 24-hour motor activity patterns as a potential marker for bipolar I disorder: results of a community-based family study. </a:t>
            </a:r>
            <a:r>
              <a:rPr lang="en-US" dirty="0" err="1"/>
              <a:t>Transl</a:t>
            </a:r>
            <a:r>
              <a:rPr lang="en-US" dirty="0"/>
              <a:t> Psychiatry, 7, 8:e1211.</a:t>
            </a:r>
          </a:p>
          <a:p>
            <a:r>
              <a:rPr lang="en-US" dirty="0"/>
              <a:t>Shou H et al (2015). "Structured functional principal component analysis". In: </a:t>
            </a:r>
            <a:r>
              <a:rPr lang="en-US" i="1" dirty="0"/>
              <a:t>Biometrics</a:t>
            </a:r>
            <a:r>
              <a:rPr lang="en-US" dirty="0"/>
              <a:t> 71.1, pp. 247-257.</a:t>
            </a:r>
          </a:p>
          <a:p>
            <a:r>
              <a:rPr lang="en-US" dirty="0"/>
              <a:t>Shou H et a. (2017). Dysregulation of objectively assessed 24-hour motor activity patterns as a potential marker for bipolar I disorder: results of a community-based family study. Translational Psychiatry 7(e1211). </a:t>
            </a:r>
          </a:p>
          <a:p>
            <a:r>
              <a:rPr lang="en-US" dirty="0"/>
              <a:t>U. </a:t>
            </a:r>
            <a:r>
              <a:rPr lang="en-US" dirty="0" err="1"/>
              <a:t>Ekelund</a:t>
            </a:r>
            <a:r>
              <a:rPr lang="en-US" dirty="0"/>
              <a:t>, et al. “Dose-response associations between accelerometry measured physical activity and sedentary time and all cause mortality: systematic review and </a:t>
            </a:r>
            <a:r>
              <a:rPr lang="en-US" dirty="0" err="1"/>
              <a:t>harmonised</a:t>
            </a:r>
            <a:r>
              <a:rPr lang="en-US" dirty="0"/>
              <a:t> meta-analysis”. BMJ (2019), 366:l4570.</a:t>
            </a:r>
          </a:p>
          <a:p>
            <a:r>
              <a:rPr lang="en-US" dirty="0" err="1"/>
              <a:t>Merikangas</a:t>
            </a:r>
            <a:r>
              <a:rPr lang="en-US" dirty="0"/>
              <a:t> KR et al (2019)."Real-time Mobile Monitoring of the Dynamic Associations Among Motor Activity, Energy, Mood, and Sleep in Adults With Bipolar Disorder". In: </a:t>
            </a:r>
            <a:r>
              <a:rPr lang="en-US" i="1" dirty="0"/>
              <a:t>JAMA Psychiatry</a:t>
            </a:r>
            <a:r>
              <a:rPr lang="en-US" dirty="0"/>
              <a:t> </a:t>
            </a:r>
          </a:p>
          <a:p>
            <a:r>
              <a:rPr lang="en-US" dirty="0"/>
              <a:t>Gehrman PR et al (2019). Twin-based heritability of actimetry traits. Genes Brain </a:t>
            </a:r>
            <a:r>
              <a:rPr lang="en-US" dirty="0" err="1"/>
              <a:t>Behav</a:t>
            </a:r>
            <a:r>
              <a:rPr lang="en-US" dirty="0"/>
              <a:t>, 18, 5:e12569.</a:t>
            </a:r>
          </a:p>
          <a:p>
            <a:r>
              <a:rPr lang="en-US" dirty="0"/>
              <a:t>den Hoed et al. (2013). Heritability of objectively assessed daily physical activity and sedentary behavior. Am J Clin </a:t>
            </a:r>
            <a:r>
              <a:rPr lang="en-US" dirty="0" err="1"/>
              <a:t>Nutr</a:t>
            </a:r>
            <a:r>
              <a:rPr lang="en-US" dirty="0"/>
              <a:t>, 98, 5:1317-25.</a:t>
            </a:r>
          </a:p>
          <a:p>
            <a:r>
              <a:rPr lang="en-US" dirty="0"/>
              <a:t>Yang, H et al.  (2020). Quantile Function on Scalar Regression Analysis for Distributional Data. </a:t>
            </a:r>
            <a:r>
              <a:rPr lang="en-US" i="1" dirty="0"/>
              <a:t>J Am Stat Assoc</a:t>
            </a:r>
            <a:r>
              <a:rPr lang="en-US" dirty="0"/>
              <a:t>, 115, 529:90-106.</a:t>
            </a:r>
          </a:p>
          <a:p>
            <a:r>
              <a:rPr lang="en-US" dirty="0"/>
              <a:t>Murray G et al (2020). Measuring circadian function in bipolar disorders: Empirical and conceptual review of physiological, </a:t>
            </a:r>
            <a:r>
              <a:rPr lang="en-US" dirty="0" err="1"/>
              <a:t>actigraphic</a:t>
            </a:r>
            <a:r>
              <a:rPr lang="en-US" dirty="0"/>
              <a:t>, and self-report approaches. </a:t>
            </a:r>
            <a:r>
              <a:rPr lang="en-US" i="1" dirty="0"/>
              <a:t>Bipolar </a:t>
            </a:r>
            <a:r>
              <a:rPr lang="en-US" i="1" dirty="0" err="1"/>
              <a:t>Disord</a:t>
            </a:r>
            <a:r>
              <a:rPr lang="en-US" dirty="0"/>
              <a:t>, 22, 7:693-710.</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7618285-6DD1-3D40-8FDD-2667ED066773}"/>
              </a:ext>
            </a:extLst>
          </p:cNvPr>
          <p:cNvSpPr>
            <a:spLocks noGrp="1"/>
          </p:cNvSpPr>
          <p:nvPr>
            <p:ph type="sldNum" sz="quarter" idx="12"/>
          </p:nvPr>
        </p:nvSpPr>
        <p:spPr/>
        <p:txBody>
          <a:bodyPr/>
          <a:lstStyle/>
          <a:p>
            <a:fld id="{6113E31D-E2AB-40D1-8B51-AFA5AFEF393A}" type="slidenum">
              <a:rPr lang="en-US" smtClean="0"/>
              <a:t>16</a:t>
            </a:fld>
            <a:endParaRPr lang="en-US" dirty="0"/>
          </a:p>
        </p:txBody>
      </p:sp>
    </p:spTree>
    <p:extLst>
      <p:ext uri="{BB962C8B-B14F-4D97-AF65-F5344CB8AC3E}">
        <p14:creationId xmlns:p14="http://schemas.microsoft.com/office/powerpoint/2010/main" val="357283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3D279-032F-AA4C-8FA3-D43D1043D69A}"/>
              </a:ext>
            </a:extLst>
          </p:cNvPr>
          <p:cNvSpPr>
            <a:spLocks noGrp="1"/>
          </p:cNvSpPr>
          <p:nvPr>
            <p:ph type="title"/>
          </p:nvPr>
        </p:nvSpPr>
        <p:spPr>
          <a:xfrm>
            <a:off x="2456120" y="339893"/>
            <a:ext cx="7590789" cy="779266"/>
          </a:xfrm>
        </p:spPr>
        <p:txBody>
          <a:bodyPr/>
          <a:lstStyle/>
          <a:p>
            <a:r>
              <a:rPr lang="en-US" dirty="0"/>
              <a:t>Acknowledgements</a:t>
            </a:r>
          </a:p>
        </p:txBody>
      </p:sp>
      <p:sp>
        <p:nvSpPr>
          <p:cNvPr id="3" name="Content Placeholder 2">
            <a:extLst>
              <a:ext uri="{FF2B5EF4-FFF2-40B4-BE49-F238E27FC236}">
                <a16:creationId xmlns:a16="http://schemas.microsoft.com/office/drawing/2014/main" id="{07C34E4B-F0A6-534B-810C-D91B7D588345}"/>
              </a:ext>
            </a:extLst>
          </p:cNvPr>
          <p:cNvSpPr>
            <a:spLocks noGrp="1"/>
          </p:cNvSpPr>
          <p:nvPr>
            <p:ph idx="1"/>
          </p:nvPr>
        </p:nvSpPr>
        <p:spPr>
          <a:xfrm>
            <a:off x="2011525" y="1561569"/>
            <a:ext cx="5403264" cy="3690312"/>
          </a:xfrm>
        </p:spPr>
        <p:txBody>
          <a:bodyPr>
            <a:normAutofit lnSpcReduction="10000"/>
          </a:bodyPr>
          <a:lstStyle/>
          <a:p>
            <a:r>
              <a:rPr lang="en-US" dirty="0"/>
              <a:t>Dr. Kathleen </a:t>
            </a:r>
            <a:r>
              <a:rPr lang="en-US" dirty="0" err="1"/>
              <a:t>Merikangas</a:t>
            </a:r>
            <a:r>
              <a:rPr lang="en-US" dirty="0"/>
              <a:t>, Genetic Epidemiology Research Branch, National Institute of Health</a:t>
            </a:r>
          </a:p>
          <a:p>
            <a:r>
              <a:rPr lang="en-US" dirty="0"/>
              <a:t>Dr. Ian </a:t>
            </a:r>
            <a:r>
              <a:rPr lang="en-US" dirty="0" err="1"/>
              <a:t>Hickie</a:t>
            </a:r>
            <a:r>
              <a:rPr lang="en-US" dirty="0"/>
              <a:t>, University of Sydney Brain and Mind Centre</a:t>
            </a:r>
          </a:p>
          <a:p>
            <a:r>
              <a:rPr lang="en-US" dirty="0"/>
              <a:t>Dr. Nick Martin, QIMR Berghofer Medical Research Institute</a:t>
            </a:r>
          </a:p>
          <a:p>
            <a:r>
              <a:rPr lang="en-US" dirty="0"/>
              <a:t>Dr. </a:t>
            </a:r>
            <a:r>
              <a:rPr lang="en-US" dirty="0" err="1"/>
              <a:t>Hongzhe</a:t>
            </a:r>
            <a:r>
              <a:rPr lang="en-US" dirty="0"/>
              <a:t> Li, Center for Statistics in Big Data (CSBD)</a:t>
            </a:r>
          </a:p>
          <a:p>
            <a:r>
              <a:rPr lang="en-US" dirty="0"/>
              <a:t>Dr. Vadim </a:t>
            </a:r>
            <a:r>
              <a:rPr lang="en-US" dirty="0" err="1"/>
              <a:t>Zipunnikov</a:t>
            </a:r>
            <a:r>
              <a:rPr lang="en-US" dirty="0"/>
              <a:t>, Johns Hopkins WIT Group</a:t>
            </a:r>
          </a:p>
          <a:p>
            <a:r>
              <a:rPr lang="en-US" dirty="0"/>
              <a:t>This research was supported by NIMH Intergovernmental Personnel Act (IPA)</a:t>
            </a:r>
          </a:p>
          <a:p>
            <a:endParaRPr lang="en-US" dirty="0"/>
          </a:p>
        </p:txBody>
      </p:sp>
      <p:sp>
        <p:nvSpPr>
          <p:cNvPr id="4" name="Slide Number Placeholder 3">
            <a:extLst>
              <a:ext uri="{FF2B5EF4-FFF2-40B4-BE49-F238E27FC236}">
                <a16:creationId xmlns:a16="http://schemas.microsoft.com/office/drawing/2014/main" id="{97618285-6DD1-3D40-8FDD-2667ED066773}"/>
              </a:ext>
            </a:extLst>
          </p:cNvPr>
          <p:cNvSpPr>
            <a:spLocks noGrp="1"/>
          </p:cNvSpPr>
          <p:nvPr>
            <p:ph type="sldNum" sz="quarter" idx="12"/>
          </p:nvPr>
        </p:nvSpPr>
        <p:spPr/>
        <p:txBody>
          <a:bodyPr/>
          <a:lstStyle/>
          <a:p>
            <a:fld id="{6113E31D-E2AB-40D1-8B51-AFA5AFEF393A}" type="slidenum">
              <a:rPr lang="en-US" smtClean="0"/>
              <a:t>17</a:t>
            </a:fld>
            <a:endParaRPr lang="en-US" dirty="0"/>
          </a:p>
        </p:txBody>
      </p:sp>
      <p:sp>
        <p:nvSpPr>
          <p:cNvPr id="6" name="TextBox 5">
            <a:extLst>
              <a:ext uri="{FF2B5EF4-FFF2-40B4-BE49-F238E27FC236}">
                <a16:creationId xmlns:a16="http://schemas.microsoft.com/office/drawing/2014/main" id="{DF8C9AD3-1614-8C45-AF64-25213CCAC89A}"/>
              </a:ext>
            </a:extLst>
          </p:cNvPr>
          <p:cNvSpPr txBox="1"/>
          <p:nvPr/>
        </p:nvSpPr>
        <p:spPr>
          <a:xfrm>
            <a:off x="3702638" y="5406178"/>
            <a:ext cx="7700891" cy="1461939"/>
          </a:xfrm>
          <a:prstGeom prst="rect">
            <a:avLst/>
          </a:prstGeom>
          <a:noFill/>
        </p:spPr>
        <p:txBody>
          <a:bodyPr wrap="square" rtlCol="0">
            <a:spAutoFit/>
          </a:bodyPr>
          <a:lstStyle/>
          <a:p>
            <a:r>
              <a:rPr lang="en-US" sz="3500" dirty="0"/>
              <a:t>Thank you for listening!</a:t>
            </a:r>
          </a:p>
          <a:p>
            <a:r>
              <a:rPr lang="en-US" dirty="0"/>
              <a:t>    📧 hshou@pennmedicine.upenn.edu</a:t>
            </a:r>
          </a:p>
          <a:p>
            <a:endParaRPr lang="en-US" dirty="0">
              <a:latin typeface="Avenir" panose="02000503020000020003" pitchFamily="2" charset="0"/>
            </a:endParaRPr>
          </a:p>
          <a:p>
            <a:endParaRPr lang="en-US" dirty="0"/>
          </a:p>
        </p:txBody>
      </p:sp>
      <p:pic>
        <p:nvPicPr>
          <p:cNvPr id="8" name="Picture 7">
            <a:extLst>
              <a:ext uri="{FF2B5EF4-FFF2-40B4-BE49-F238E27FC236}">
                <a16:creationId xmlns:a16="http://schemas.microsoft.com/office/drawing/2014/main" id="{D2462A71-3885-8543-884E-8544B0E38364}"/>
              </a:ext>
            </a:extLst>
          </p:cNvPr>
          <p:cNvPicPr>
            <a:picLocks noChangeAspect="1"/>
          </p:cNvPicPr>
          <p:nvPr/>
        </p:nvPicPr>
        <p:blipFill>
          <a:blip r:embed="rId3"/>
          <a:stretch>
            <a:fillRect/>
          </a:stretch>
        </p:blipFill>
        <p:spPr>
          <a:xfrm>
            <a:off x="7983838" y="1980432"/>
            <a:ext cx="2840328" cy="2897135"/>
          </a:xfrm>
          <a:prstGeom prst="rect">
            <a:avLst/>
          </a:prstGeom>
        </p:spPr>
      </p:pic>
      <p:sp>
        <p:nvSpPr>
          <p:cNvPr id="9" name="TextBox 8">
            <a:extLst>
              <a:ext uri="{FF2B5EF4-FFF2-40B4-BE49-F238E27FC236}">
                <a16:creationId xmlns:a16="http://schemas.microsoft.com/office/drawing/2014/main" id="{FEA4D504-31E6-F746-84A7-ADA5EEDBCD1D}"/>
              </a:ext>
            </a:extLst>
          </p:cNvPr>
          <p:cNvSpPr txBox="1"/>
          <p:nvPr/>
        </p:nvSpPr>
        <p:spPr>
          <a:xfrm>
            <a:off x="8881450" y="4954250"/>
            <a:ext cx="1380506" cy="261610"/>
          </a:xfrm>
          <a:prstGeom prst="rect">
            <a:avLst/>
          </a:prstGeom>
          <a:noFill/>
        </p:spPr>
        <p:txBody>
          <a:bodyPr wrap="none" rtlCol="0">
            <a:spAutoFit/>
          </a:bodyPr>
          <a:lstStyle/>
          <a:p>
            <a:r>
              <a:rPr lang="en-US" sz="1100" dirty="0"/>
              <a:t>http://</a:t>
            </a:r>
            <a:r>
              <a:rPr lang="en-US" sz="1100" dirty="0" err="1"/>
              <a:t>gph.is</a:t>
            </a:r>
            <a:r>
              <a:rPr lang="en-US" sz="1100" dirty="0"/>
              <a:t>/1ks3Ca1</a:t>
            </a:r>
          </a:p>
        </p:txBody>
      </p:sp>
      <p:sp>
        <p:nvSpPr>
          <p:cNvPr id="10" name="TextBox 9">
            <a:extLst>
              <a:ext uri="{FF2B5EF4-FFF2-40B4-BE49-F238E27FC236}">
                <a16:creationId xmlns:a16="http://schemas.microsoft.com/office/drawing/2014/main" id="{9E6D0A77-CAF9-9145-8E60-68424907825D}"/>
              </a:ext>
            </a:extLst>
          </p:cNvPr>
          <p:cNvSpPr txBox="1"/>
          <p:nvPr/>
        </p:nvSpPr>
        <p:spPr>
          <a:xfrm>
            <a:off x="7983838" y="1561569"/>
            <a:ext cx="2959208" cy="369332"/>
          </a:xfrm>
          <a:prstGeom prst="rect">
            <a:avLst/>
          </a:prstGeom>
          <a:noFill/>
        </p:spPr>
        <p:txBody>
          <a:bodyPr wrap="none" rtlCol="0">
            <a:spAutoFit/>
          </a:bodyPr>
          <a:lstStyle/>
          <a:p>
            <a:r>
              <a:rPr lang="en-US" dirty="0"/>
              <a:t>Keep Active and Stay Positive!</a:t>
            </a:r>
          </a:p>
        </p:txBody>
      </p:sp>
    </p:spTree>
    <p:extLst>
      <p:ext uri="{BB962C8B-B14F-4D97-AF65-F5344CB8AC3E}">
        <p14:creationId xmlns:p14="http://schemas.microsoft.com/office/powerpoint/2010/main" val="187121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838" y="319852"/>
            <a:ext cx="8770593" cy="771980"/>
          </a:xfrm>
        </p:spPr>
        <p:txBody>
          <a:bodyPr>
            <a:noAutofit/>
          </a:bodyPr>
          <a:lstStyle/>
          <a:p>
            <a:r>
              <a:rPr lang="en-US" sz="3200" dirty="0"/>
              <a:t>Wearable computing sensor data</a:t>
            </a:r>
            <a:endParaRPr lang="en-US" sz="3200" b="1" dirty="0"/>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2</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0" name="Rectangle 19">
            <a:extLst>
              <a:ext uri="{FF2B5EF4-FFF2-40B4-BE49-F238E27FC236}">
                <a16:creationId xmlns:a16="http://schemas.microsoft.com/office/drawing/2014/main" id="{5C4544B1-DC57-BE41-8549-1B5A9A096E18}"/>
              </a:ext>
            </a:extLst>
          </p:cNvPr>
          <p:cNvSpPr/>
          <p:nvPr/>
        </p:nvSpPr>
        <p:spPr>
          <a:xfrm>
            <a:off x="1242948"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5" name="Content Placeholder 2">
            <a:extLst>
              <a:ext uri="{FF2B5EF4-FFF2-40B4-BE49-F238E27FC236}">
                <a16:creationId xmlns:a16="http://schemas.microsoft.com/office/drawing/2014/main" id="{36BC3C72-FC1F-5641-AD56-777159C3B488}"/>
              </a:ext>
            </a:extLst>
          </p:cNvPr>
          <p:cNvSpPr>
            <a:spLocks noGrp="1"/>
          </p:cNvSpPr>
          <p:nvPr>
            <p:ph idx="1"/>
          </p:nvPr>
        </p:nvSpPr>
        <p:spPr>
          <a:xfrm>
            <a:off x="613145" y="1331073"/>
            <a:ext cx="8421494" cy="4527915"/>
          </a:xfrm>
        </p:spPr>
        <p:txBody>
          <a:bodyPr>
            <a:noAutofit/>
          </a:bodyPr>
          <a:lstStyle/>
          <a:p>
            <a:pPr marL="0" indent="0">
              <a:buNone/>
            </a:pPr>
            <a:r>
              <a:rPr lang="en-US" sz="1600" dirty="0"/>
              <a:t>Wearable computing sensor data</a:t>
            </a:r>
            <a:endParaRPr lang="en-US" sz="1600" b="1" dirty="0"/>
          </a:p>
          <a:p>
            <a:r>
              <a:rPr lang="en-US" sz="1600" dirty="0"/>
              <a:t>are </a:t>
            </a:r>
            <a:r>
              <a:rPr lang="en-US" sz="1600" i="1" dirty="0"/>
              <a:t>passively or actively </a:t>
            </a:r>
            <a:r>
              <a:rPr lang="en-US" sz="1600" dirty="0"/>
              <a:t>collected from a class of measurement devices that attach to the human body </a:t>
            </a:r>
          </a:p>
          <a:p>
            <a:r>
              <a:rPr lang="en-US" sz="1600" dirty="0"/>
              <a:t>allow </a:t>
            </a:r>
            <a:r>
              <a:rPr lang="en-US" sz="1600" i="1" dirty="0"/>
              <a:t>objective</a:t>
            </a:r>
            <a:r>
              <a:rPr lang="en-US" sz="1600" dirty="0"/>
              <a:t> assessment of 'activity, bio signals, or environmental factors' in </a:t>
            </a:r>
            <a:r>
              <a:rPr lang="en-US" sz="1600" i="1" dirty="0"/>
              <a:t>real time</a:t>
            </a:r>
            <a:endParaRPr lang="en-US" sz="1600" dirty="0"/>
          </a:p>
          <a:p>
            <a:r>
              <a:rPr lang="en-US" sz="1600" i="1" dirty="0"/>
              <a:t>high frequency</a:t>
            </a:r>
            <a:r>
              <a:rPr lang="en-US" sz="1600" dirty="0"/>
              <a:t> data collection at </a:t>
            </a:r>
            <a:r>
              <a:rPr lang="en-US" sz="1600" i="1" dirty="0"/>
              <a:t>free-living</a:t>
            </a:r>
            <a:r>
              <a:rPr lang="en-US" sz="1600" dirty="0"/>
              <a:t> environment</a:t>
            </a:r>
          </a:p>
          <a:p>
            <a:r>
              <a:rPr lang="en-US" sz="1600" dirty="0"/>
              <a:t>signals collected </a:t>
            </a:r>
            <a:r>
              <a:rPr lang="en-US" sz="1600" i="1" dirty="0"/>
              <a:t>repeatedly</a:t>
            </a:r>
            <a:r>
              <a:rPr lang="en-US" sz="1600" dirty="0"/>
              <a:t> over days and weeks</a:t>
            </a:r>
          </a:p>
          <a:p>
            <a:pPr marL="0" indent="0">
              <a:buNone/>
            </a:pPr>
            <a:endParaRPr lang="en-US" sz="1600" dirty="0"/>
          </a:p>
          <a:p>
            <a:pPr marL="0" indent="0">
              <a:buNone/>
            </a:pPr>
            <a:r>
              <a:rPr lang="en-US" sz="1600" dirty="0"/>
              <a:t>Large scale cohort studies such as National Health and Nutrition Examination Survey (NHANES), UK Biobank, All Of US and the RURAL (Risk Underlying Rural Areas Longitudinal) Study are increasingly collecting various </a:t>
            </a:r>
            <a:r>
              <a:rPr lang="en-US" sz="1600" dirty="0" err="1"/>
              <a:t>biosignals</a:t>
            </a:r>
            <a:r>
              <a:rPr lang="en-US" sz="1600" dirty="0"/>
              <a:t> of study participants through various wearable computing sensors</a:t>
            </a:r>
          </a:p>
          <a:p>
            <a:pPr marL="0" indent="0">
              <a:buNone/>
            </a:pPr>
            <a:endParaRPr lang="en-US" sz="1600" dirty="0"/>
          </a:p>
          <a:p>
            <a:pPr marL="0" indent="0">
              <a:buNone/>
            </a:pPr>
            <a:endParaRPr lang="en-US" sz="1600" dirty="0"/>
          </a:p>
          <a:p>
            <a:pPr fontAlgn="base"/>
            <a:endParaRPr lang="en-US" sz="1600" dirty="0"/>
          </a:p>
          <a:p>
            <a:pPr fontAlgn="base"/>
            <a:endParaRPr lang="en-US" sz="1600" dirty="0"/>
          </a:p>
          <a:p>
            <a:pPr marL="0" indent="0" fontAlgn="base">
              <a:buNone/>
            </a:pPr>
            <a:endParaRPr lang="en-US" sz="1600" dirty="0"/>
          </a:p>
          <a:p>
            <a:pPr marL="0" indent="0">
              <a:buNone/>
            </a:pPr>
            <a:r>
              <a:rPr lang="en-US" sz="1600" dirty="0"/>
              <a:t/>
            </a:r>
            <a:br>
              <a:rPr lang="en-US" sz="1600" dirty="0"/>
            </a:br>
            <a:endParaRPr lang="en-US" sz="1600" dirty="0"/>
          </a:p>
        </p:txBody>
      </p:sp>
      <p:pic>
        <p:nvPicPr>
          <p:cNvPr id="6" name="Picture 5" descr="Logo, company name&#10;&#10;Description automatically generated">
            <a:extLst>
              <a:ext uri="{FF2B5EF4-FFF2-40B4-BE49-F238E27FC236}">
                <a16:creationId xmlns:a16="http://schemas.microsoft.com/office/drawing/2014/main" id="{DE92DB20-8633-9342-822D-DCD103F574BD}"/>
              </a:ext>
            </a:extLst>
          </p:cNvPr>
          <p:cNvPicPr>
            <a:picLocks noChangeAspect="1"/>
          </p:cNvPicPr>
          <p:nvPr/>
        </p:nvPicPr>
        <p:blipFill>
          <a:blip r:embed="rId3"/>
          <a:stretch>
            <a:fillRect/>
          </a:stretch>
        </p:blipFill>
        <p:spPr>
          <a:xfrm>
            <a:off x="9195611" y="1331073"/>
            <a:ext cx="2481643" cy="1551027"/>
          </a:xfrm>
          <a:prstGeom prst="rect">
            <a:avLst/>
          </a:prstGeom>
        </p:spPr>
      </p:pic>
      <p:pic>
        <p:nvPicPr>
          <p:cNvPr id="11" name="Picture 10" descr="Logo, company name&#10;&#10;Description automatically generated">
            <a:extLst>
              <a:ext uri="{FF2B5EF4-FFF2-40B4-BE49-F238E27FC236}">
                <a16:creationId xmlns:a16="http://schemas.microsoft.com/office/drawing/2014/main" id="{5DEA60E9-C89C-2D42-AF22-FB5576749568}"/>
              </a:ext>
            </a:extLst>
          </p:cNvPr>
          <p:cNvPicPr>
            <a:picLocks noChangeAspect="1"/>
          </p:cNvPicPr>
          <p:nvPr/>
        </p:nvPicPr>
        <p:blipFill rotWithShape="1">
          <a:blip r:embed="rId4"/>
          <a:srcRect t="26591" b="36261"/>
          <a:stretch/>
        </p:blipFill>
        <p:spPr>
          <a:xfrm>
            <a:off x="9089372" y="3121341"/>
            <a:ext cx="2972515" cy="1104225"/>
          </a:xfrm>
          <a:prstGeom prst="rect">
            <a:avLst/>
          </a:prstGeom>
        </p:spPr>
      </p:pic>
      <p:pic>
        <p:nvPicPr>
          <p:cNvPr id="13" name="Picture 12" descr="A close up of a sign&#10;&#10;Description automatically generated">
            <a:extLst>
              <a:ext uri="{FF2B5EF4-FFF2-40B4-BE49-F238E27FC236}">
                <a16:creationId xmlns:a16="http://schemas.microsoft.com/office/drawing/2014/main" id="{7CC8BB6B-7E85-8146-8BB8-7EB4B9F7EAD2}"/>
              </a:ext>
            </a:extLst>
          </p:cNvPr>
          <p:cNvPicPr>
            <a:picLocks noChangeAspect="1"/>
          </p:cNvPicPr>
          <p:nvPr/>
        </p:nvPicPr>
        <p:blipFill>
          <a:blip r:embed="rId5"/>
          <a:stretch>
            <a:fillRect/>
          </a:stretch>
        </p:blipFill>
        <p:spPr>
          <a:xfrm>
            <a:off x="9537350" y="4537061"/>
            <a:ext cx="2222500" cy="1524000"/>
          </a:xfrm>
          <a:prstGeom prst="rect">
            <a:avLst/>
          </a:prstGeom>
        </p:spPr>
      </p:pic>
      <p:pic>
        <p:nvPicPr>
          <p:cNvPr id="25" name="Picture 24">
            <a:extLst>
              <a:ext uri="{FF2B5EF4-FFF2-40B4-BE49-F238E27FC236}">
                <a16:creationId xmlns:a16="http://schemas.microsoft.com/office/drawing/2014/main" id="{3BDAF745-E8C4-5E43-8928-5CA3E9762F6C}"/>
              </a:ext>
            </a:extLst>
          </p:cNvPr>
          <p:cNvPicPr>
            <a:picLocks noChangeAspect="1"/>
          </p:cNvPicPr>
          <p:nvPr/>
        </p:nvPicPr>
        <p:blipFill>
          <a:blip r:embed="rId6"/>
          <a:stretch>
            <a:fillRect/>
          </a:stretch>
        </p:blipFill>
        <p:spPr>
          <a:xfrm>
            <a:off x="1389636" y="4875117"/>
            <a:ext cx="6402597" cy="1741507"/>
          </a:xfrm>
          <a:prstGeom prst="rect">
            <a:avLst/>
          </a:prstGeom>
        </p:spPr>
      </p:pic>
    </p:spTree>
    <p:extLst>
      <p:ext uri="{BB962C8B-B14F-4D97-AF65-F5344CB8AC3E}">
        <p14:creationId xmlns:p14="http://schemas.microsoft.com/office/powerpoint/2010/main" val="286175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312" y="343820"/>
            <a:ext cx="9516862" cy="878020"/>
          </a:xfrm>
        </p:spPr>
        <p:txBody>
          <a:bodyPr>
            <a:noAutofit/>
          </a:bodyPr>
          <a:lstStyle/>
          <a:p>
            <a:r>
              <a:rPr lang="en-US" sz="3000" dirty="0"/>
              <a:t>Physical activity and mobile health </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3</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0" name="Rectangle 19">
            <a:extLst>
              <a:ext uri="{FF2B5EF4-FFF2-40B4-BE49-F238E27FC236}">
                <a16:creationId xmlns:a16="http://schemas.microsoft.com/office/drawing/2014/main" id="{5C4544B1-DC57-BE41-8549-1B5A9A096E18}"/>
              </a:ext>
            </a:extLst>
          </p:cNvPr>
          <p:cNvSpPr/>
          <p:nvPr/>
        </p:nvSpPr>
        <p:spPr>
          <a:xfrm>
            <a:off x="1242948"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5" name="Content Placeholder 2">
            <a:extLst>
              <a:ext uri="{FF2B5EF4-FFF2-40B4-BE49-F238E27FC236}">
                <a16:creationId xmlns:a16="http://schemas.microsoft.com/office/drawing/2014/main" id="{36BC3C72-FC1F-5641-AD56-777159C3B488}"/>
              </a:ext>
            </a:extLst>
          </p:cNvPr>
          <p:cNvSpPr>
            <a:spLocks noGrp="1"/>
          </p:cNvSpPr>
          <p:nvPr>
            <p:ph idx="1"/>
          </p:nvPr>
        </p:nvSpPr>
        <p:spPr>
          <a:xfrm>
            <a:off x="1086363" y="1348800"/>
            <a:ext cx="10752894" cy="502036"/>
          </a:xfrm>
        </p:spPr>
        <p:txBody>
          <a:bodyPr>
            <a:noAutofit/>
          </a:bodyPr>
          <a:lstStyle/>
          <a:p>
            <a:r>
              <a:rPr lang="en-US" sz="1600" dirty="0"/>
              <a:t>Physical activity markers have been reported to be predictive of all cause mortality and associated with physical and mental health </a:t>
            </a:r>
          </a:p>
          <a:p>
            <a:endParaRPr lang="en-US" sz="1600" dirty="0"/>
          </a:p>
          <a:p>
            <a:endParaRPr lang="en-US" sz="1600" dirty="0"/>
          </a:p>
          <a:p>
            <a:endParaRPr lang="en-US" sz="1600" dirty="0"/>
          </a:p>
          <a:p>
            <a:endParaRPr lang="en-US" sz="1600"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fontAlgn="base">
              <a:buNone/>
            </a:pPr>
            <a:endParaRPr lang="en-US" sz="1600" dirty="0"/>
          </a:p>
          <a:p>
            <a:pPr marL="0" indent="0">
              <a:buNone/>
            </a:pPr>
            <a:r>
              <a:rPr lang="en-US" sz="1600" dirty="0"/>
              <a:t/>
            </a:r>
            <a:br>
              <a:rPr lang="en-US" sz="1600" dirty="0"/>
            </a:br>
            <a:endParaRPr lang="en-US" sz="1600" dirty="0"/>
          </a:p>
        </p:txBody>
      </p:sp>
      <p:pic>
        <p:nvPicPr>
          <p:cNvPr id="6" name="Picture 5" descr="Graphical user interface, text, application, email&#10;&#10;Description automatically generated">
            <a:extLst>
              <a:ext uri="{FF2B5EF4-FFF2-40B4-BE49-F238E27FC236}">
                <a16:creationId xmlns:a16="http://schemas.microsoft.com/office/drawing/2014/main" id="{8E58F3E5-284D-6446-A7F6-81B41781AFD3}"/>
              </a:ext>
            </a:extLst>
          </p:cNvPr>
          <p:cNvPicPr>
            <a:picLocks noChangeAspect="1"/>
          </p:cNvPicPr>
          <p:nvPr/>
        </p:nvPicPr>
        <p:blipFill rotWithShape="1">
          <a:blip r:embed="rId3"/>
          <a:srcRect b="15707"/>
          <a:stretch/>
        </p:blipFill>
        <p:spPr>
          <a:xfrm>
            <a:off x="352743" y="4819297"/>
            <a:ext cx="6508687" cy="1534331"/>
          </a:xfrm>
          <a:prstGeom prst="rect">
            <a:avLst/>
          </a:prstGeom>
        </p:spPr>
      </p:pic>
      <p:pic>
        <p:nvPicPr>
          <p:cNvPr id="12" name="Picture 11">
            <a:extLst>
              <a:ext uri="{FF2B5EF4-FFF2-40B4-BE49-F238E27FC236}">
                <a16:creationId xmlns:a16="http://schemas.microsoft.com/office/drawing/2014/main" id="{81BA23C6-93A7-5642-AE51-DB67E5C9FBAD}"/>
              </a:ext>
            </a:extLst>
          </p:cNvPr>
          <p:cNvPicPr>
            <a:picLocks noChangeAspect="1"/>
          </p:cNvPicPr>
          <p:nvPr/>
        </p:nvPicPr>
        <p:blipFill rotWithShape="1">
          <a:blip r:embed="rId4"/>
          <a:srcRect l="1241" t="2894" r="-1241" b="10790"/>
          <a:stretch/>
        </p:blipFill>
        <p:spPr>
          <a:xfrm>
            <a:off x="1129639" y="4540279"/>
            <a:ext cx="4644216" cy="2201897"/>
          </a:xfrm>
          <a:prstGeom prst="rect">
            <a:avLst/>
          </a:prstGeom>
        </p:spPr>
      </p:pic>
      <p:pic>
        <p:nvPicPr>
          <p:cNvPr id="21506" name="Picture 2" descr="Fig 2">
            <a:extLst>
              <a:ext uri="{FF2B5EF4-FFF2-40B4-BE49-F238E27FC236}">
                <a16:creationId xmlns:a16="http://schemas.microsoft.com/office/drawing/2014/main" id="{140A8BB8-4AC5-E844-9BF6-C5274FC664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031" b="66051"/>
          <a:stretch/>
        </p:blipFill>
        <p:spPr bwMode="auto">
          <a:xfrm>
            <a:off x="1505745" y="2001986"/>
            <a:ext cx="2722441" cy="194767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Fig 2">
            <a:extLst>
              <a:ext uri="{FF2B5EF4-FFF2-40B4-BE49-F238E27FC236}">
                <a16:creationId xmlns:a16="http://schemas.microsoft.com/office/drawing/2014/main" id="{BBEB752B-6F3F-7B4F-B23B-F7CB554BD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65751"/>
          <a:stretch/>
        </p:blipFill>
        <p:spPr bwMode="auto">
          <a:xfrm>
            <a:off x="4180720" y="1883532"/>
            <a:ext cx="2765959" cy="20350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240E10B-8722-6E41-8850-A7CEA931B395}"/>
              </a:ext>
            </a:extLst>
          </p:cNvPr>
          <p:cNvSpPr txBox="1"/>
          <p:nvPr/>
        </p:nvSpPr>
        <p:spPr>
          <a:xfrm>
            <a:off x="3702599" y="3776173"/>
            <a:ext cx="1620957" cy="261610"/>
          </a:xfrm>
          <a:prstGeom prst="rect">
            <a:avLst/>
          </a:prstGeom>
          <a:noFill/>
        </p:spPr>
        <p:txBody>
          <a:bodyPr wrap="none" rtlCol="0">
            <a:spAutoFit/>
          </a:bodyPr>
          <a:lstStyle/>
          <a:p>
            <a:r>
              <a:rPr lang="en-US" sz="1100" dirty="0" err="1"/>
              <a:t>Ekelund</a:t>
            </a:r>
            <a:r>
              <a:rPr lang="en-US" sz="1100" dirty="0"/>
              <a:t> et al. (2019) BMJ</a:t>
            </a:r>
          </a:p>
        </p:txBody>
      </p:sp>
      <p:pic>
        <p:nvPicPr>
          <p:cNvPr id="22" name="Picture 21" descr="Graphical user interface, text, application&#10;&#10;Description automatically generated">
            <a:extLst>
              <a:ext uri="{FF2B5EF4-FFF2-40B4-BE49-F238E27FC236}">
                <a16:creationId xmlns:a16="http://schemas.microsoft.com/office/drawing/2014/main" id="{411AB1B5-D436-F445-990E-093D0FEB0549}"/>
              </a:ext>
            </a:extLst>
          </p:cNvPr>
          <p:cNvPicPr>
            <a:picLocks noChangeAspect="1"/>
          </p:cNvPicPr>
          <p:nvPr/>
        </p:nvPicPr>
        <p:blipFill>
          <a:blip r:embed="rId6"/>
          <a:stretch>
            <a:fillRect/>
          </a:stretch>
        </p:blipFill>
        <p:spPr>
          <a:xfrm>
            <a:off x="3677910" y="4947562"/>
            <a:ext cx="4632516" cy="1614163"/>
          </a:xfrm>
          <a:prstGeom prst="rect">
            <a:avLst/>
          </a:prstGeom>
        </p:spPr>
      </p:pic>
      <p:pic>
        <p:nvPicPr>
          <p:cNvPr id="24" name="Picture 23" descr="Graphical user interface, text, application, email&#10;&#10;Description automatically generated">
            <a:extLst>
              <a:ext uri="{FF2B5EF4-FFF2-40B4-BE49-F238E27FC236}">
                <a16:creationId xmlns:a16="http://schemas.microsoft.com/office/drawing/2014/main" id="{A9F95AAC-E7D8-424E-8E12-20479EB97619}"/>
              </a:ext>
            </a:extLst>
          </p:cNvPr>
          <p:cNvPicPr>
            <a:picLocks noChangeAspect="1"/>
          </p:cNvPicPr>
          <p:nvPr/>
        </p:nvPicPr>
        <p:blipFill>
          <a:blip r:embed="rId7"/>
          <a:stretch>
            <a:fillRect/>
          </a:stretch>
        </p:blipFill>
        <p:spPr>
          <a:xfrm>
            <a:off x="6335195" y="4699815"/>
            <a:ext cx="2959289" cy="1882823"/>
          </a:xfrm>
          <a:prstGeom prst="rect">
            <a:avLst/>
          </a:prstGeom>
        </p:spPr>
      </p:pic>
      <p:pic>
        <p:nvPicPr>
          <p:cNvPr id="21510" name="Picture 6">
            <a:extLst>
              <a:ext uri="{FF2B5EF4-FFF2-40B4-BE49-F238E27FC236}">
                <a16:creationId xmlns:a16="http://schemas.microsoft.com/office/drawing/2014/main" id="{0E9B9B88-859E-704E-A6BA-0034DD9538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2232" y="1898785"/>
            <a:ext cx="2765960" cy="180799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A6240D2-AECC-244C-9040-E54C3A82507B}"/>
              </a:ext>
            </a:extLst>
          </p:cNvPr>
          <p:cNvSpPr txBox="1"/>
          <p:nvPr/>
        </p:nvSpPr>
        <p:spPr>
          <a:xfrm>
            <a:off x="8362016" y="3759221"/>
            <a:ext cx="1813317" cy="261610"/>
          </a:xfrm>
          <a:prstGeom prst="rect">
            <a:avLst/>
          </a:prstGeom>
          <a:noFill/>
        </p:spPr>
        <p:txBody>
          <a:bodyPr wrap="none" rtlCol="0">
            <a:spAutoFit/>
          </a:bodyPr>
          <a:lstStyle/>
          <a:p>
            <a:r>
              <a:rPr lang="en-US" sz="1100" dirty="0" err="1"/>
              <a:t>Beddhu</a:t>
            </a:r>
            <a:r>
              <a:rPr lang="en-US" sz="1100" dirty="0"/>
              <a:t> et al. (2009) CJASN</a:t>
            </a:r>
          </a:p>
        </p:txBody>
      </p:sp>
      <p:sp>
        <p:nvSpPr>
          <p:cNvPr id="29" name="Content Placeholder 2">
            <a:extLst>
              <a:ext uri="{FF2B5EF4-FFF2-40B4-BE49-F238E27FC236}">
                <a16:creationId xmlns:a16="http://schemas.microsoft.com/office/drawing/2014/main" id="{E3AE4B05-94B9-2C49-89BB-1E0F7999D7B3}"/>
              </a:ext>
            </a:extLst>
          </p:cNvPr>
          <p:cNvSpPr txBox="1">
            <a:spLocks/>
          </p:cNvSpPr>
          <p:nvPr/>
        </p:nvSpPr>
        <p:spPr>
          <a:xfrm>
            <a:off x="944812" y="4109305"/>
            <a:ext cx="10752894" cy="5020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Avenir Book" panose="02000503020000020003" pitchFamily="2" charset="0"/>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Avenir Book" panose="02000503020000020003" pitchFamily="2" charset="0"/>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1600" dirty="0"/>
              <a:t>mHealth during COVID-19 Pandemic</a:t>
            </a:r>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600" b="1" dirty="0"/>
          </a:p>
          <a:p>
            <a:pPr marL="0" indent="0">
              <a:buFont typeface="Arial" panose="020B0604020202020204" pitchFamily="34" charset="0"/>
              <a:buNone/>
            </a:pPr>
            <a:endParaRPr lang="en-US" sz="1600" b="1" dirty="0"/>
          </a:p>
          <a:p>
            <a:pPr marL="0" indent="0">
              <a:buFont typeface="Arial" panose="020B0604020202020204" pitchFamily="34" charset="0"/>
              <a:buNone/>
            </a:pPr>
            <a:endParaRPr lang="en-US" sz="1600" b="1" dirty="0"/>
          </a:p>
          <a:p>
            <a:pPr marL="0" indent="0">
              <a:buFont typeface="Arial" panose="020B0604020202020204" pitchFamily="34" charset="0"/>
              <a:buNone/>
            </a:pPr>
            <a:endParaRPr lang="en-US" sz="1600" b="1" dirty="0"/>
          </a:p>
          <a:p>
            <a:pPr marL="0" indent="0">
              <a:buFont typeface="Arial" panose="020B0604020202020204" pitchFamily="34" charset="0"/>
              <a:buNone/>
            </a:pPr>
            <a:endParaRPr lang="en-US" sz="1600" b="1" dirty="0"/>
          </a:p>
          <a:p>
            <a:pPr marL="0" indent="0" fontAlgn="base">
              <a:buFont typeface="Arial" panose="020B0604020202020204" pitchFamily="34" charset="0"/>
              <a:buNone/>
            </a:pPr>
            <a:endParaRPr lang="en-US" sz="1600" dirty="0"/>
          </a:p>
          <a:p>
            <a:pPr marL="0" indent="0">
              <a:buFont typeface="Arial" panose="020B0604020202020204" pitchFamily="34" charset="0"/>
              <a:buNone/>
            </a:pPr>
            <a:r>
              <a:rPr lang="en-US" sz="1600" dirty="0"/>
              <a:t/>
            </a:r>
            <a:br>
              <a:rPr lang="en-US" sz="1600" dirty="0"/>
            </a:br>
            <a:endParaRPr lang="en-US" sz="1600" dirty="0"/>
          </a:p>
        </p:txBody>
      </p:sp>
      <p:pic>
        <p:nvPicPr>
          <p:cNvPr id="30" name="Picture 29" descr="A picture containing text, map, person&#10;&#10;Description automatically generated">
            <a:extLst>
              <a:ext uri="{FF2B5EF4-FFF2-40B4-BE49-F238E27FC236}">
                <a16:creationId xmlns:a16="http://schemas.microsoft.com/office/drawing/2014/main" id="{91724630-5415-9C49-9142-17365A0426E6}"/>
              </a:ext>
            </a:extLst>
          </p:cNvPr>
          <p:cNvPicPr>
            <a:picLocks noChangeAspect="1"/>
          </p:cNvPicPr>
          <p:nvPr/>
        </p:nvPicPr>
        <p:blipFill>
          <a:blip r:embed="rId9"/>
          <a:stretch>
            <a:fillRect/>
          </a:stretch>
        </p:blipFill>
        <p:spPr>
          <a:xfrm>
            <a:off x="7792232" y="4135254"/>
            <a:ext cx="3721640" cy="2346576"/>
          </a:xfrm>
          <a:prstGeom prst="rect">
            <a:avLst/>
          </a:prstGeom>
        </p:spPr>
      </p:pic>
      <p:sp>
        <p:nvSpPr>
          <p:cNvPr id="35" name="TextBox 34">
            <a:extLst>
              <a:ext uri="{FF2B5EF4-FFF2-40B4-BE49-F238E27FC236}">
                <a16:creationId xmlns:a16="http://schemas.microsoft.com/office/drawing/2014/main" id="{DB76375B-CE5E-2943-A244-575929A0DAD3}"/>
              </a:ext>
            </a:extLst>
          </p:cNvPr>
          <p:cNvSpPr txBox="1"/>
          <p:nvPr/>
        </p:nvSpPr>
        <p:spPr>
          <a:xfrm>
            <a:off x="8891170" y="6540307"/>
            <a:ext cx="1491114" cy="261610"/>
          </a:xfrm>
          <a:prstGeom prst="rect">
            <a:avLst/>
          </a:prstGeom>
          <a:noFill/>
        </p:spPr>
        <p:txBody>
          <a:bodyPr wrap="none" rtlCol="0">
            <a:spAutoFit/>
          </a:bodyPr>
          <a:lstStyle/>
          <a:p>
            <a:r>
              <a:rPr lang="en-US" sz="1100" dirty="0"/>
              <a:t>Ding et al. (2020) IEEE.</a:t>
            </a:r>
          </a:p>
        </p:txBody>
      </p:sp>
    </p:spTree>
    <p:extLst>
      <p:ext uri="{BB962C8B-B14F-4D97-AF65-F5344CB8AC3E}">
        <p14:creationId xmlns:p14="http://schemas.microsoft.com/office/powerpoint/2010/main" val="302834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514" y="341026"/>
            <a:ext cx="9223900" cy="992854"/>
          </a:xfrm>
        </p:spPr>
        <p:txBody>
          <a:bodyPr>
            <a:noAutofit/>
          </a:bodyPr>
          <a:lstStyle/>
          <a:p>
            <a:r>
              <a:rPr lang="en-US" sz="3000" dirty="0"/>
              <a:t>Gaps between device data and clinical markers</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4</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0" name="Rectangle 19">
            <a:extLst>
              <a:ext uri="{FF2B5EF4-FFF2-40B4-BE49-F238E27FC236}">
                <a16:creationId xmlns:a16="http://schemas.microsoft.com/office/drawing/2014/main" id="{5C4544B1-DC57-BE41-8549-1B5A9A096E18}"/>
              </a:ext>
            </a:extLst>
          </p:cNvPr>
          <p:cNvSpPr/>
          <p:nvPr/>
        </p:nvSpPr>
        <p:spPr>
          <a:xfrm>
            <a:off x="1242948"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5" name="Content Placeholder 2">
            <a:extLst>
              <a:ext uri="{FF2B5EF4-FFF2-40B4-BE49-F238E27FC236}">
                <a16:creationId xmlns:a16="http://schemas.microsoft.com/office/drawing/2014/main" id="{36BC3C72-FC1F-5641-AD56-777159C3B488}"/>
              </a:ext>
            </a:extLst>
          </p:cNvPr>
          <p:cNvSpPr>
            <a:spLocks noGrp="1"/>
          </p:cNvSpPr>
          <p:nvPr>
            <p:ph idx="1"/>
          </p:nvPr>
        </p:nvSpPr>
        <p:spPr>
          <a:xfrm>
            <a:off x="674703" y="1492632"/>
            <a:ext cx="10892901" cy="4527915"/>
          </a:xfrm>
        </p:spPr>
        <p:txBody>
          <a:bodyPr>
            <a:normAutofit/>
          </a:bodyPr>
          <a:lstStyle/>
          <a:p>
            <a:pPr marL="228600" lvl="1" indent="0">
              <a:buNone/>
            </a:pPr>
            <a:r>
              <a:rPr lang="en-US" dirty="0"/>
              <a:t>Despite the dense tracking of movement over time, conventional physical activity markers in clinical settings remain univariate summary of: </a:t>
            </a:r>
          </a:p>
          <a:p>
            <a:pPr lvl="1"/>
            <a:r>
              <a:rPr lang="en-US" dirty="0"/>
              <a:t>Total activity intensity (e.g. total log activity counts, counts per minute, step counts)</a:t>
            </a:r>
          </a:p>
          <a:p>
            <a:pPr lvl="1"/>
            <a:r>
              <a:rPr lang="en-US" dirty="0"/>
              <a:t>Discretized distributions: time spent in sedentary, light and moderate-to-vigorous physical activity (MVPA)</a:t>
            </a:r>
          </a:p>
          <a:p>
            <a:pPr marL="228600" lvl="1" indent="0">
              <a:buNone/>
            </a:pPr>
            <a:endParaRPr lang="en-US" dirty="0"/>
          </a:p>
          <a:p>
            <a:pPr marL="228600" lvl="1" indent="0">
              <a:buNone/>
            </a:pPr>
            <a:r>
              <a:rPr lang="en-US" dirty="0"/>
              <a:t>Reproducible findings of simple gross summary markers could be challenging due to lack of standardized unit and universal cut points that define activity categories across device types and population</a:t>
            </a:r>
          </a:p>
          <a:p>
            <a:pPr marL="228600" lvl="1" indent="0">
              <a:buNone/>
            </a:pPr>
            <a:endParaRPr lang="en-US" dirty="0"/>
          </a:p>
          <a:p>
            <a:pPr marL="0" indent="0" fontAlgn="base">
              <a:buNone/>
            </a:pPr>
            <a:endParaRPr lang="en-US" dirty="0"/>
          </a:p>
          <a:p>
            <a:pPr marL="0" indent="0">
              <a:buNone/>
            </a:pPr>
            <a:r>
              <a:rPr lang="en-US" dirty="0"/>
              <a:t/>
            </a:r>
            <a:br>
              <a:rPr lang="en-US" dirty="0"/>
            </a:br>
            <a:endParaRPr lang="en-US" dirty="0"/>
          </a:p>
        </p:txBody>
      </p:sp>
      <p:pic>
        <p:nvPicPr>
          <p:cNvPr id="6" name="Picture 5">
            <a:extLst>
              <a:ext uri="{FF2B5EF4-FFF2-40B4-BE49-F238E27FC236}">
                <a16:creationId xmlns:a16="http://schemas.microsoft.com/office/drawing/2014/main" id="{5E080C4F-3AEA-E141-A3F2-3C1927767C5C}"/>
              </a:ext>
            </a:extLst>
          </p:cNvPr>
          <p:cNvPicPr>
            <a:picLocks noChangeAspect="1"/>
          </p:cNvPicPr>
          <p:nvPr/>
        </p:nvPicPr>
        <p:blipFill>
          <a:blip r:embed="rId3"/>
          <a:stretch>
            <a:fillRect/>
          </a:stretch>
        </p:blipFill>
        <p:spPr>
          <a:xfrm>
            <a:off x="474296" y="4207819"/>
            <a:ext cx="5292678" cy="1753995"/>
          </a:xfrm>
          <a:prstGeom prst="rect">
            <a:avLst/>
          </a:prstGeom>
        </p:spPr>
      </p:pic>
      <p:pic>
        <p:nvPicPr>
          <p:cNvPr id="8" name="Picture 7">
            <a:extLst>
              <a:ext uri="{FF2B5EF4-FFF2-40B4-BE49-F238E27FC236}">
                <a16:creationId xmlns:a16="http://schemas.microsoft.com/office/drawing/2014/main" id="{3DCB8B9B-C9E5-D446-B035-B4717CF9A821}"/>
              </a:ext>
            </a:extLst>
          </p:cNvPr>
          <p:cNvPicPr>
            <a:picLocks noChangeAspect="1"/>
          </p:cNvPicPr>
          <p:nvPr/>
        </p:nvPicPr>
        <p:blipFill rotWithShape="1">
          <a:blip r:embed="rId4"/>
          <a:srcRect l="67696" b="66628"/>
          <a:stretch/>
        </p:blipFill>
        <p:spPr>
          <a:xfrm>
            <a:off x="8719398" y="5359072"/>
            <a:ext cx="2652570" cy="1376972"/>
          </a:xfrm>
          <a:prstGeom prst="rect">
            <a:avLst/>
          </a:prstGeom>
        </p:spPr>
      </p:pic>
      <p:pic>
        <p:nvPicPr>
          <p:cNvPr id="4102" name="Picture 6" descr="Help article: How does my Fitbit device calculate my daily activity?">
            <a:extLst>
              <a:ext uri="{FF2B5EF4-FFF2-40B4-BE49-F238E27FC236}">
                <a16:creationId xmlns:a16="http://schemas.microsoft.com/office/drawing/2014/main" id="{8F08D10F-2C00-7A4A-8952-71A7571DF3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611" r="8576" b="11538"/>
          <a:stretch/>
        </p:blipFill>
        <p:spPr bwMode="auto">
          <a:xfrm>
            <a:off x="9511691" y="4278276"/>
            <a:ext cx="875184" cy="67823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a:extLst>
              <a:ext uri="{FF2B5EF4-FFF2-40B4-BE49-F238E27FC236}">
                <a16:creationId xmlns:a16="http://schemas.microsoft.com/office/drawing/2014/main" id="{F0D6A6C2-8E0D-434F-BB19-7986EEC522EB}"/>
              </a:ext>
            </a:extLst>
          </p:cNvPr>
          <p:cNvCxnSpPr>
            <a:cxnSpLocks/>
          </p:cNvCxnSpPr>
          <p:nvPr/>
        </p:nvCxnSpPr>
        <p:spPr>
          <a:xfrm flipV="1">
            <a:off x="6117031" y="4474104"/>
            <a:ext cx="2911559" cy="175768"/>
          </a:xfrm>
          <a:prstGeom prst="straightConnector1">
            <a:avLst/>
          </a:prstGeom>
          <a:ln w="47625">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B92F402-5574-584F-9F15-F14F2FB76F15}"/>
              </a:ext>
            </a:extLst>
          </p:cNvPr>
          <p:cNvCxnSpPr>
            <a:cxnSpLocks/>
          </p:cNvCxnSpPr>
          <p:nvPr/>
        </p:nvCxnSpPr>
        <p:spPr>
          <a:xfrm>
            <a:off x="6096000" y="5451446"/>
            <a:ext cx="2932590" cy="212123"/>
          </a:xfrm>
          <a:prstGeom prst="straightConnector1">
            <a:avLst/>
          </a:prstGeom>
          <a:ln w="47625">
            <a:prstDash val="lgDashDot"/>
            <a:headEnd type="none"/>
            <a:tailEnd type="triangle"/>
          </a:ln>
        </p:spPr>
        <p:style>
          <a:lnRef idx="1">
            <a:schemeClr val="accent1"/>
          </a:lnRef>
          <a:fillRef idx="0">
            <a:schemeClr val="accent1"/>
          </a:fillRef>
          <a:effectRef idx="0">
            <a:schemeClr val="accent1"/>
          </a:effectRef>
          <a:fontRef idx="minor">
            <a:schemeClr val="tx1"/>
          </a:fontRef>
        </p:style>
      </p:cxnSp>
      <p:pic>
        <p:nvPicPr>
          <p:cNvPr id="25" name="Picture 24" descr="Chart, diagram, histogram&#10;&#10;Description automatically generated">
            <a:extLst>
              <a:ext uri="{FF2B5EF4-FFF2-40B4-BE49-F238E27FC236}">
                <a16:creationId xmlns:a16="http://schemas.microsoft.com/office/drawing/2014/main" id="{6371CBD7-7A46-BD46-91C0-CE053BE9226A}"/>
              </a:ext>
            </a:extLst>
          </p:cNvPr>
          <p:cNvPicPr>
            <a:picLocks noChangeAspect="1"/>
          </p:cNvPicPr>
          <p:nvPr/>
        </p:nvPicPr>
        <p:blipFill rotWithShape="1">
          <a:blip r:embed="rId6"/>
          <a:srcRect t="54241" r="52139"/>
          <a:stretch/>
        </p:blipFill>
        <p:spPr>
          <a:xfrm>
            <a:off x="6920679" y="5144994"/>
            <a:ext cx="1057800" cy="945926"/>
          </a:xfrm>
          <a:prstGeom prst="rect">
            <a:avLst/>
          </a:prstGeom>
        </p:spPr>
      </p:pic>
      <p:pic>
        <p:nvPicPr>
          <p:cNvPr id="29" name="Picture 28" descr="Chart, line chart&#10;&#10;Description automatically generated">
            <a:extLst>
              <a:ext uri="{FF2B5EF4-FFF2-40B4-BE49-F238E27FC236}">
                <a16:creationId xmlns:a16="http://schemas.microsoft.com/office/drawing/2014/main" id="{42358EE7-CAEC-A14A-8069-ED119047A39A}"/>
              </a:ext>
            </a:extLst>
          </p:cNvPr>
          <p:cNvPicPr>
            <a:picLocks noChangeAspect="1"/>
          </p:cNvPicPr>
          <p:nvPr/>
        </p:nvPicPr>
        <p:blipFill>
          <a:blip r:embed="rId7"/>
          <a:stretch>
            <a:fillRect/>
          </a:stretch>
        </p:blipFill>
        <p:spPr>
          <a:xfrm>
            <a:off x="6352193" y="4171551"/>
            <a:ext cx="942862" cy="682763"/>
          </a:xfrm>
          <a:prstGeom prst="rect">
            <a:avLst/>
          </a:prstGeom>
        </p:spPr>
      </p:pic>
      <p:pic>
        <p:nvPicPr>
          <p:cNvPr id="31" name="Picture 30">
            <a:extLst>
              <a:ext uri="{FF2B5EF4-FFF2-40B4-BE49-F238E27FC236}">
                <a16:creationId xmlns:a16="http://schemas.microsoft.com/office/drawing/2014/main" id="{6F889048-3D99-7046-AF81-639B8B4564D0}"/>
              </a:ext>
            </a:extLst>
          </p:cNvPr>
          <p:cNvPicPr/>
          <p:nvPr/>
        </p:nvPicPr>
        <p:blipFill rotWithShape="1">
          <a:blip r:embed="rId8"/>
          <a:srcRect l="1" r="73824" b="49849"/>
          <a:stretch/>
        </p:blipFill>
        <p:spPr>
          <a:xfrm>
            <a:off x="7216176" y="4101178"/>
            <a:ext cx="1051126" cy="945926"/>
          </a:xfrm>
          <a:prstGeom prst="rect">
            <a:avLst/>
          </a:prstGeom>
        </p:spPr>
      </p:pic>
      <p:sp>
        <p:nvSpPr>
          <p:cNvPr id="35" name="TextBox 34">
            <a:extLst>
              <a:ext uri="{FF2B5EF4-FFF2-40B4-BE49-F238E27FC236}">
                <a16:creationId xmlns:a16="http://schemas.microsoft.com/office/drawing/2014/main" id="{6DF84748-FE05-424D-AAB3-DEF5113C8C8D}"/>
              </a:ext>
            </a:extLst>
          </p:cNvPr>
          <p:cNvSpPr txBox="1"/>
          <p:nvPr/>
        </p:nvSpPr>
        <p:spPr>
          <a:xfrm>
            <a:off x="2346482" y="3930820"/>
            <a:ext cx="1227131" cy="276999"/>
          </a:xfrm>
          <a:prstGeom prst="rect">
            <a:avLst/>
          </a:prstGeom>
          <a:noFill/>
        </p:spPr>
        <p:txBody>
          <a:bodyPr wrap="none" rtlCol="0">
            <a:spAutoFit/>
          </a:bodyPr>
          <a:lstStyle/>
          <a:p>
            <a:r>
              <a:rPr lang="en-US" sz="1200" dirty="0"/>
              <a:t>What’s collected</a:t>
            </a:r>
          </a:p>
        </p:txBody>
      </p:sp>
      <p:sp>
        <p:nvSpPr>
          <p:cNvPr id="36" name="TextBox 35">
            <a:extLst>
              <a:ext uri="{FF2B5EF4-FFF2-40B4-BE49-F238E27FC236}">
                <a16:creationId xmlns:a16="http://schemas.microsoft.com/office/drawing/2014/main" id="{9979E8A4-8521-CD4B-8C97-B799AC1A0F4E}"/>
              </a:ext>
            </a:extLst>
          </p:cNvPr>
          <p:cNvSpPr txBox="1"/>
          <p:nvPr/>
        </p:nvSpPr>
        <p:spPr>
          <a:xfrm>
            <a:off x="9381174" y="3891991"/>
            <a:ext cx="1223925" cy="276999"/>
          </a:xfrm>
          <a:prstGeom prst="rect">
            <a:avLst/>
          </a:prstGeom>
          <a:noFill/>
        </p:spPr>
        <p:txBody>
          <a:bodyPr wrap="none" rtlCol="0">
            <a:spAutoFit/>
          </a:bodyPr>
          <a:lstStyle/>
          <a:p>
            <a:r>
              <a:rPr lang="en-US" sz="1200" dirty="0"/>
              <a:t>What’s reported</a:t>
            </a:r>
          </a:p>
        </p:txBody>
      </p:sp>
    </p:spTree>
    <p:extLst>
      <p:ext uri="{BB962C8B-B14F-4D97-AF65-F5344CB8AC3E}">
        <p14:creationId xmlns:p14="http://schemas.microsoft.com/office/powerpoint/2010/main" val="3182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219" y="343820"/>
            <a:ext cx="10235955" cy="992854"/>
          </a:xfrm>
        </p:spPr>
        <p:txBody>
          <a:bodyPr>
            <a:noAutofit/>
          </a:bodyPr>
          <a:lstStyle/>
          <a:p>
            <a:r>
              <a:rPr lang="en-US" sz="3000" dirty="0" err="1"/>
              <a:t>Mmarch</a:t>
            </a:r>
            <a:r>
              <a:rPr lang="en-US" sz="3000" dirty="0"/>
              <a:t> consortium</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5</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0" name="Rectangle 19">
            <a:extLst>
              <a:ext uri="{FF2B5EF4-FFF2-40B4-BE49-F238E27FC236}">
                <a16:creationId xmlns:a16="http://schemas.microsoft.com/office/drawing/2014/main" id="{5C4544B1-DC57-BE41-8549-1B5A9A096E18}"/>
              </a:ext>
            </a:extLst>
          </p:cNvPr>
          <p:cNvSpPr/>
          <p:nvPr/>
        </p:nvSpPr>
        <p:spPr>
          <a:xfrm>
            <a:off x="1242948"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5" name="Content Placeholder 2">
            <a:extLst>
              <a:ext uri="{FF2B5EF4-FFF2-40B4-BE49-F238E27FC236}">
                <a16:creationId xmlns:a16="http://schemas.microsoft.com/office/drawing/2014/main" id="{36BC3C72-FC1F-5641-AD56-777159C3B488}"/>
              </a:ext>
            </a:extLst>
          </p:cNvPr>
          <p:cNvSpPr>
            <a:spLocks noGrp="1"/>
          </p:cNvSpPr>
          <p:nvPr>
            <p:ph idx="1"/>
          </p:nvPr>
        </p:nvSpPr>
        <p:spPr>
          <a:xfrm>
            <a:off x="1242948" y="1492632"/>
            <a:ext cx="10324656" cy="4527915"/>
          </a:xfrm>
        </p:spPr>
        <p:txBody>
          <a:bodyPr>
            <a:normAutofit/>
          </a:bodyPr>
          <a:lstStyle/>
          <a:p>
            <a:pPr marL="0" indent="0">
              <a:buNone/>
            </a:pPr>
            <a:r>
              <a:rPr lang="en-US" dirty="0"/>
              <a:t>Motor Activity Research Consortium for Health (</a:t>
            </a:r>
            <a:r>
              <a:rPr lang="en-US" dirty="0" err="1"/>
              <a:t>mMARCH</a:t>
            </a:r>
            <a:r>
              <a:rPr lang="en-US" dirty="0"/>
              <a:t>) </a:t>
            </a:r>
          </a:p>
          <a:p>
            <a:r>
              <a:rPr lang="en-US" dirty="0"/>
              <a:t>A collaborative international network to facilitate the standardized protocols of procedures, analyses and data sharing among research groups collecting actigraphy data</a:t>
            </a:r>
          </a:p>
          <a:p>
            <a:r>
              <a:rPr lang="en-US" dirty="0"/>
              <a:t>Aims to investigates associations between motor activity, mood, and related disorders</a:t>
            </a:r>
          </a:p>
          <a:p>
            <a:r>
              <a:rPr lang="en-US" dirty="0"/>
              <a:t>6 participating core study sites include National Institutes of Health, Lausanne University Hospital, VU University Medical Center Amsterdam, Chinese University of Hong Kong, University of Sydney Brain and Mind Centre, and QIMR Berghofer Medical Research Institute.</a:t>
            </a:r>
          </a:p>
          <a:p>
            <a:pPr marL="0" indent="0">
              <a:buNone/>
            </a:pPr>
            <a:r>
              <a:rPr lang="en-US" dirty="0"/>
              <a:t/>
            </a:r>
            <a:br>
              <a:rPr lang="en-US" dirty="0"/>
            </a:br>
            <a:r>
              <a:rPr lang="en-US" dirty="0"/>
              <a:t>    </a:t>
            </a:r>
          </a:p>
          <a:p>
            <a:pPr marL="0" indent="0" fontAlgn="base">
              <a:buNone/>
            </a:pPr>
            <a:endParaRPr lang="en-US" dirty="0"/>
          </a:p>
          <a:p>
            <a:pPr marL="0" indent="0">
              <a:buNone/>
            </a:pPr>
            <a:r>
              <a:rPr lang="en-US" dirty="0"/>
              <a:t/>
            </a:r>
            <a:br>
              <a:rPr lang="en-US" dirty="0"/>
            </a:br>
            <a:endParaRPr lang="en-US" dirty="0"/>
          </a:p>
        </p:txBody>
      </p:sp>
      <p:pic>
        <p:nvPicPr>
          <p:cNvPr id="7" name="Picture 6">
            <a:extLst>
              <a:ext uri="{FF2B5EF4-FFF2-40B4-BE49-F238E27FC236}">
                <a16:creationId xmlns:a16="http://schemas.microsoft.com/office/drawing/2014/main" id="{06702263-CE26-2645-97EB-200FF1BD219D}"/>
              </a:ext>
            </a:extLst>
          </p:cNvPr>
          <p:cNvPicPr>
            <a:picLocks noChangeAspect="1"/>
          </p:cNvPicPr>
          <p:nvPr/>
        </p:nvPicPr>
        <p:blipFill>
          <a:blip r:embed="rId3"/>
          <a:stretch>
            <a:fillRect/>
          </a:stretch>
        </p:blipFill>
        <p:spPr>
          <a:xfrm>
            <a:off x="1149588" y="4118502"/>
            <a:ext cx="3804083" cy="2384148"/>
          </a:xfrm>
          <a:prstGeom prst="rect">
            <a:avLst/>
          </a:prstGeom>
        </p:spPr>
      </p:pic>
      <p:pic>
        <p:nvPicPr>
          <p:cNvPr id="10" name="Picture 9">
            <a:extLst>
              <a:ext uri="{FF2B5EF4-FFF2-40B4-BE49-F238E27FC236}">
                <a16:creationId xmlns:a16="http://schemas.microsoft.com/office/drawing/2014/main" id="{1B9C3BD4-C597-B444-B65F-510BCB5D44A5}"/>
              </a:ext>
            </a:extLst>
          </p:cNvPr>
          <p:cNvPicPr>
            <a:picLocks noChangeAspect="1"/>
          </p:cNvPicPr>
          <p:nvPr/>
        </p:nvPicPr>
        <p:blipFill>
          <a:blip r:embed="rId4"/>
          <a:stretch>
            <a:fillRect/>
          </a:stretch>
        </p:blipFill>
        <p:spPr>
          <a:xfrm>
            <a:off x="8531005" y="4284901"/>
            <a:ext cx="2583834" cy="2160931"/>
          </a:xfrm>
          <a:prstGeom prst="rect">
            <a:avLst/>
          </a:prstGeom>
        </p:spPr>
      </p:pic>
      <p:pic>
        <p:nvPicPr>
          <p:cNvPr id="6152" name="Picture 8">
            <a:extLst>
              <a:ext uri="{FF2B5EF4-FFF2-40B4-BE49-F238E27FC236}">
                <a16:creationId xmlns:a16="http://schemas.microsoft.com/office/drawing/2014/main" id="{96568647-7674-9742-AAC1-518F0B1C21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06" t="20965" r="17956" b="20954"/>
          <a:stretch/>
        </p:blipFill>
        <p:spPr bwMode="auto">
          <a:xfrm>
            <a:off x="5548159" y="4468991"/>
            <a:ext cx="2519840" cy="18858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me">
            <a:extLst>
              <a:ext uri="{FF2B5EF4-FFF2-40B4-BE49-F238E27FC236}">
                <a16:creationId xmlns:a16="http://schemas.microsoft.com/office/drawing/2014/main" id="{02964283-7879-8F46-8F7F-C968BB6457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4843" y="517861"/>
            <a:ext cx="698500"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63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7" y="343820"/>
            <a:ext cx="10170207" cy="992854"/>
          </a:xfrm>
        </p:spPr>
        <p:txBody>
          <a:bodyPr>
            <a:noAutofit/>
          </a:bodyPr>
          <a:lstStyle/>
          <a:p>
            <a:r>
              <a:rPr lang="en-US" b="1" dirty="0"/>
              <a:t>Sensor monitoring in NIMH family studies of spectrum disorders</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6</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0" name="Rectangle 19">
            <a:extLst>
              <a:ext uri="{FF2B5EF4-FFF2-40B4-BE49-F238E27FC236}">
                <a16:creationId xmlns:a16="http://schemas.microsoft.com/office/drawing/2014/main" id="{5C4544B1-DC57-BE41-8549-1B5A9A096E18}"/>
              </a:ext>
            </a:extLst>
          </p:cNvPr>
          <p:cNvSpPr/>
          <p:nvPr/>
        </p:nvSpPr>
        <p:spPr>
          <a:xfrm>
            <a:off x="1242948"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5" name="Content Placeholder 2">
            <a:extLst>
              <a:ext uri="{FF2B5EF4-FFF2-40B4-BE49-F238E27FC236}">
                <a16:creationId xmlns:a16="http://schemas.microsoft.com/office/drawing/2014/main" id="{36BC3C72-FC1F-5641-AD56-777159C3B488}"/>
              </a:ext>
            </a:extLst>
          </p:cNvPr>
          <p:cNvSpPr>
            <a:spLocks noGrp="1"/>
          </p:cNvSpPr>
          <p:nvPr>
            <p:ph idx="1"/>
          </p:nvPr>
        </p:nvSpPr>
        <p:spPr>
          <a:xfrm>
            <a:off x="906081" y="1923027"/>
            <a:ext cx="7530323" cy="4378178"/>
          </a:xfrm>
        </p:spPr>
        <p:txBody>
          <a:bodyPr>
            <a:normAutofit fontScale="92500" lnSpcReduction="20000"/>
          </a:bodyPr>
          <a:lstStyle/>
          <a:p>
            <a:pPr marL="0" indent="0">
              <a:buNone/>
            </a:pPr>
            <a:r>
              <a:rPr lang="en-US" dirty="0"/>
              <a:t>NIMH family study of spectrum disorders is a community-based sample including 500 adult probands with type I and type II Bipolar Disorders, Major Depression (MDD) and others, as well as over 1500 first-degree relatives. </a:t>
            </a:r>
          </a:p>
          <a:p>
            <a:pPr marL="0" indent="0">
              <a:buNone/>
            </a:pPr>
            <a:endParaRPr lang="en-US" b="1" dirty="0"/>
          </a:p>
          <a:p>
            <a:pPr marL="0" indent="0">
              <a:buNone/>
            </a:pPr>
            <a:r>
              <a:rPr lang="en-US" b="1" dirty="0"/>
              <a:t>Accelerometry Data</a:t>
            </a:r>
            <a:endParaRPr lang="en-US" dirty="0"/>
          </a:p>
          <a:p>
            <a:r>
              <a:rPr lang="en-US" dirty="0"/>
              <a:t>~350 participants wearing Philips Respironics </a:t>
            </a:r>
            <a:r>
              <a:rPr lang="en-US" dirty="0" err="1"/>
              <a:t>Actiwatch</a:t>
            </a:r>
            <a:r>
              <a:rPr lang="en-US" dirty="0"/>
              <a:t> on non-dominant hands; additional 100+ participants with data from </a:t>
            </a:r>
            <a:r>
              <a:rPr lang="en-US" dirty="0" err="1"/>
              <a:t>GENEActiv</a:t>
            </a:r>
            <a:r>
              <a:rPr lang="en-US" dirty="0"/>
              <a:t> devices</a:t>
            </a:r>
          </a:p>
          <a:p>
            <a:r>
              <a:rPr lang="en-US" dirty="0"/>
              <a:t>minute-by-minute activity counts with 2 weeks of follow-up</a:t>
            </a:r>
          </a:p>
          <a:p>
            <a:r>
              <a:rPr lang="en-US" dirty="0"/>
              <a:t>4945 person-days; 7,120,800 data points</a:t>
            </a:r>
          </a:p>
          <a:p>
            <a:endParaRPr lang="en-US" dirty="0"/>
          </a:p>
          <a:p>
            <a:pPr marL="0" indent="0">
              <a:buNone/>
            </a:pPr>
            <a:r>
              <a:rPr lang="en-US" b="1" dirty="0"/>
              <a:t>Ecological Momentary Assessment (EMA)</a:t>
            </a:r>
            <a:endParaRPr lang="en-US" dirty="0"/>
          </a:p>
          <a:p>
            <a:r>
              <a:rPr lang="en-US" dirty="0"/>
              <a:t>Survey questionnaire sent 4 times a day</a:t>
            </a:r>
          </a:p>
          <a:p>
            <a:r>
              <a:rPr lang="en-US" dirty="0"/>
              <a:t>Mood, activity, energy, reactivity, food intake, stress, physical health</a:t>
            </a:r>
          </a:p>
          <a:p>
            <a:r>
              <a:rPr lang="en-US" dirty="0"/>
              <a:t>1-7 Likert point scales</a:t>
            </a:r>
          </a:p>
          <a:p>
            <a:pPr marL="0" indent="0">
              <a:buNone/>
            </a:pPr>
            <a:endParaRPr lang="en-US" dirty="0"/>
          </a:p>
        </p:txBody>
      </p:sp>
      <p:pic>
        <p:nvPicPr>
          <p:cNvPr id="6" name="Picture 5">
            <a:extLst>
              <a:ext uri="{FF2B5EF4-FFF2-40B4-BE49-F238E27FC236}">
                <a16:creationId xmlns:a16="http://schemas.microsoft.com/office/drawing/2014/main" id="{8F3A7B4D-7483-4E4D-B90F-98D52BA29C41}"/>
              </a:ext>
            </a:extLst>
          </p:cNvPr>
          <p:cNvPicPr>
            <a:picLocks noChangeAspect="1"/>
          </p:cNvPicPr>
          <p:nvPr/>
        </p:nvPicPr>
        <p:blipFill>
          <a:blip r:embed="rId3"/>
          <a:stretch>
            <a:fillRect/>
          </a:stretch>
        </p:blipFill>
        <p:spPr>
          <a:xfrm>
            <a:off x="9321713" y="2989057"/>
            <a:ext cx="2512647" cy="1507588"/>
          </a:xfrm>
          <a:prstGeom prst="rect">
            <a:avLst/>
          </a:prstGeom>
        </p:spPr>
      </p:pic>
      <p:pic>
        <p:nvPicPr>
          <p:cNvPr id="8" name="Picture 7">
            <a:extLst>
              <a:ext uri="{FF2B5EF4-FFF2-40B4-BE49-F238E27FC236}">
                <a16:creationId xmlns:a16="http://schemas.microsoft.com/office/drawing/2014/main" id="{8857B0AA-2E9D-8141-9ABF-86F5638B6BBB}"/>
              </a:ext>
            </a:extLst>
          </p:cNvPr>
          <p:cNvPicPr>
            <a:picLocks noChangeAspect="1"/>
          </p:cNvPicPr>
          <p:nvPr/>
        </p:nvPicPr>
        <p:blipFill rotWithShape="1">
          <a:blip r:embed="rId4"/>
          <a:srcRect r="54856"/>
          <a:stretch/>
        </p:blipFill>
        <p:spPr>
          <a:xfrm>
            <a:off x="9321713" y="4475997"/>
            <a:ext cx="2325741" cy="2246892"/>
          </a:xfrm>
          <a:prstGeom prst="rect">
            <a:avLst/>
          </a:prstGeom>
        </p:spPr>
      </p:pic>
      <p:pic>
        <p:nvPicPr>
          <p:cNvPr id="10" name="Picture 9" descr="A close up of a watch&#10;&#10;Description automatically generated">
            <a:extLst>
              <a:ext uri="{FF2B5EF4-FFF2-40B4-BE49-F238E27FC236}">
                <a16:creationId xmlns:a16="http://schemas.microsoft.com/office/drawing/2014/main" id="{BA06E42B-EA91-524E-A6C5-9FD3D5A3F091}"/>
              </a:ext>
            </a:extLst>
          </p:cNvPr>
          <p:cNvPicPr>
            <a:picLocks noChangeAspect="1"/>
          </p:cNvPicPr>
          <p:nvPr/>
        </p:nvPicPr>
        <p:blipFill>
          <a:blip r:embed="rId5"/>
          <a:stretch>
            <a:fillRect/>
          </a:stretch>
        </p:blipFill>
        <p:spPr>
          <a:xfrm>
            <a:off x="8400504" y="3040106"/>
            <a:ext cx="562674" cy="882273"/>
          </a:xfrm>
          <a:prstGeom prst="rect">
            <a:avLst/>
          </a:prstGeom>
        </p:spPr>
      </p:pic>
      <p:pic>
        <p:nvPicPr>
          <p:cNvPr id="12" name="Picture 11" descr="Screen of a cell phone&#10;&#10;Description automatically generated">
            <a:extLst>
              <a:ext uri="{FF2B5EF4-FFF2-40B4-BE49-F238E27FC236}">
                <a16:creationId xmlns:a16="http://schemas.microsoft.com/office/drawing/2014/main" id="{09CD9A01-7270-D244-97FA-D03196385E82}"/>
              </a:ext>
            </a:extLst>
          </p:cNvPr>
          <p:cNvPicPr>
            <a:picLocks noChangeAspect="1"/>
          </p:cNvPicPr>
          <p:nvPr/>
        </p:nvPicPr>
        <p:blipFill>
          <a:blip r:embed="rId6"/>
          <a:stretch>
            <a:fillRect/>
          </a:stretch>
        </p:blipFill>
        <p:spPr>
          <a:xfrm>
            <a:off x="8220825" y="5042780"/>
            <a:ext cx="1029316" cy="823453"/>
          </a:xfrm>
          <a:prstGeom prst="rect">
            <a:avLst/>
          </a:prstGeom>
        </p:spPr>
      </p:pic>
      <p:pic>
        <p:nvPicPr>
          <p:cNvPr id="14" name="Picture 13">
            <a:extLst>
              <a:ext uri="{FF2B5EF4-FFF2-40B4-BE49-F238E27FC236}">
                <a16:creationId xmlns:a16="http://schemas.microsoft.com/office/drawing/2014/main" id="{E6EFAEE1-32B7-C247-B0F8-0B1F6917AB3E}"/>
              </a:ext>
            </a:extLst>
          </p:cNvPr>
          <p:cNvPicPr>
            <a:picLocks noChangeAspect="1"/>
          </p:cNvPicPr>
          <p:nvPr/>
        </p:nvPicPr>
        <p:blipFill rotWithShape="1">
          <a:blip r:embed="rId4"/>
          <a:srcRect l="93350" t="35703" b="35945"/>
          <a:stretch/>
        </p:blipFill>
        <p:spPr>
          <a:xfrm>
            <a:off x="11596626" y="4988459"/>
            <a:ext cx="483742" cy="899433"/>
          </a:xfrm>
          <a:prstGeom prst="rect">
            <a:avLst/>
          </a:prstGeom>
        </p:spPr>
      </p:pic>
      <p:pic>
        <p:nvPicPr>
          <p:cNvPr id="24" name="Picture 23">
            <a:extLst>
              <a:ext uri="{FF2B5EF4-FFF2-40B4-BE49-F238E27FC236}">
                <a16:creationId xmlns:a16="http://schemas.microsoft.com/office/drawing/2014/main" id="{2980EF5D-37DB-7F4D-8D96-73896B0FF52F}"/>
              </a:ext>
            </a:extLst>
          </p:cNvPr>
          <p:cNvPicPr>
            <a:picLocks noChangeAspect="1"/>
          </p:cNvPicPr>
          <p:nvPr/>
        </p:nvPicPr>
        <p:blipFill>
          <a:blip r:embed="rId7"/>
          <a:stretch>
            <a:fillRect/>
          </a:stretch>
        </p:blipFill>
        <p:spPr>
          <a:xfrm>
            <a:off x="8436404" y="1628641"/>
            <a:ext cx="837070" cy="1088191"/>
          </a:xfrm>
          <a:prstGeom prst="rect">
            <a:avLst/>
          </a:prstGeom>
        </p:spPr>
      </p:pic>
      <p:sp>
        <p:nvSpPr>
          <p:cNvPr id="25" name="TextBox 24">
            <a:extLst>
              <a:ext uri="{FF2B5EF4-FFF2-40B4-BE49-F238E27FC236}">
                <a16:creationId xmlns:a16="http://schemas.microsoft.com/office/drawing/2014/main" id="{94B86714-B343-AC47-972F-214154701380}"/>
              </a:ext>
            </a:extLst>
          </p:cNvPr>
          <p:cNvSpPr txBox="1"/>
          <p:nvPr/>
        </p:nvSpPr>
        <p:spPr>
          <a:xfrm>
            <a:off x="9665225" y="2068714"/>
            <a:ext cx="1963679" cy="276999"/>
          </a:xfrm>
          <a:prstGeom prst="rect">
            <a:avLst/>
          </a:prstGeom>
          <a:noFill/>
        </p:spPr>
        <p:txBody>
          <a:bodyPr wrap="none" rtlCol="0">
            <a:spAutoFit/>
          </a:bodyPr>
          <a:lstStyle/>
          <a:p>
            <a:r>
              <a:rPr lang="en-US" sz="1200" dirty="0"/>
              <a:t>Kathleen R. </a:t>
            </a:r>
            <a:r>
              <a:rPr lang="en-US" sz="1200" dirty="0" err="1"/>
              <a:t>Merikangas</a:t>
            </a:r>
            <a:r>
              <a:rPr lang="en-US" sz="1200" dirty="0"/>
              <a:t>, PhD</a:t>
            </a:r>
          </a:p>
        </p:txBody>
      </p:sp>
    </p:spTree>
    <p:extLst>
      <p:ext uri="{BB962C8B-B14F-4D97-AF65-F5344CB8AC3E}">
        <p14:creationId xmlns:p14="http://schemas.microsoft.com/office/powerpoint/2010/main" val="51947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7" y="343820"/>
            <a:ext cx="10170207" cy="992854"/>
          </a:xfrm>
        </p:spPr>
        <p:txBody>
          <a:bodyPr>
            <a:noAutofit/>
          </a:bodyPr>
          <a:lstStyle/>
          <a:p>
            <a:r>
              <a:rPr lang="en-US" b="1" dirty="0"/>
              <a:t>Time-varying mean Activity and mood</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7</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pic>
        <p:nvPicPr>
          <p:cNvPr id="10" name="Picture 9" descr="Chart, line chart&#10;&#10;Description automatically generated">
            <a:extLst>
              <a:ext uri="{FF2B5EF4-FFF2-40B4-BE49-F238E27FC236}">
                <a16:creationId xmlns:a16="http://schemas.microsoft.com/office/drawing/2014/main" id="{97E49694-C21B-624F-9CA1-2612592D7A48}"/>
              </a:ext>
            </a:extLst>
          </p:cNvPr>
          <p:cNvPicPr>
            <a:picLocks noChangeAspect="1"/>
          </p:cNvPicPr>
          <p:nvPr/>
        </p:nvPicPr>
        <p:blipFill>
          <a:blip r:embed="rId3"/>
          <a:stretch>
            <a:fillRect/>
          </a:stretch>
        </p:blipFill>
        <p:spPr>
          <a:xfrm>
            <a:off x="2339167" y="5069569"/>
            <a:ext cx="2155206" cy="1560667"/>
          </a:xfrm>
          <a:prstGeom prst="rect">
            <a:avLst/>
          </a:prstGeom>
        </p:spPr>
      </p:pic>
      <p:sp>
        <p:nvSpPr>
          <p:cNvPr id="12" name="Content Placeholder 11">
            <a:extLst>
              <a:ext uri="{FF2B5EF4-FFF2-40B4-BE49-F238E27FC236}">
                <a16:creationId xmlns:a16="http://schemas.microsoft.com/office/drawing/2014/main" id="{946857A5-9BF7-554F-8E09-AC4EA3C97BFE}"/>
              </a:ext>
            </a:extLst>
          </p:cNvPr>
          <p:cNvSpPr>
            <a:spLocks noGrp="1"/>
          </p:cNvSpPr>
          <p:nvPr>
            <p:ph idx="1"/>
          </p:nvPr>
        </p:nvSpPr>
        <p:spPr>
          <a:xfrm>
            <a:off x="1032094" y="1556433"/>
            <a:ext cx="10601609" cy="3101983"/>
          </a:xfrm>
        </p:spPr>
        <p:txBody>
          <a:bodyPr/>
          <a:lstStyle/>
          <a:p>
            <a:r>
              <a:rPr lang="en-US" dirty="0"/>
              <a:t>Function-on-scalar regression (</a:t>
            </a:r>
            <a:r>
              <a:rPr lang="en-US" dirty="0" err="1"/>
              <a:t>FoSR</a:t>
            </a:r>
            <a:r>
              <a:rPr lang="en-US" dirty="0"/>
              <a:t>) models the 24hr activity profiles as outcomes on subject-specific covariates indicating time-varying associations with age, sex and BMI. Subjects with BPI were observed to have lower mean activity intensities compared to others, after controlling for medication. </a:t>
            </a:r>
          </a:p>
        </p:txBody>
      </p:sp>
      <p:pic>
        <p:nvPicPr>
          <p:cNvPr id="14" name="Picture 13" descr="Chart, line chart&#10;&#10;Description automatically generated">
            <a:extLst>
              <a:ext uri="{FF2B5EF4-FFF2-40B4-BE49-F238E27FC236}">
                <a16:creationId xmlns:a16="http://schemas.microsoft.com/office/drawing/2014/main" id="{1B2EE79B-11BE-4C4E-8902-A817355FD801}"/>
              </a:ext>
            </a:extLst>
          </p:cNvPr>
          <p:cNvPicPr>
            <a:picLocks noChangeAspect="1"/>
          </p:cNvPicPr>
          <p:nvPr/>
        </p:nvPicPr>
        <p:blipFill>
          <a:blip r:embed="rId4"/>
          <a:stretch>
            <a:fillRect/>
          </a:stretch>
        </p:blipFill>
        <p:spPr>
          <a:xfrm>
            <a:off x="4828084" y="3441387"/>
            <a:ext cx="2123599" cy="1537779"/>
          </a:xfrm>
          <a:prstGeom prst="rect">
            <a:avLst/>
          </a:prstGeom>
        </p:spPr>
      </p:pic>
      <p:pic>
        <p:nvPicPr>
          <p:cNvPr id="23" name="Picture 22" descr="Chart, line chart&#10;&#10;Description automatically generated">
            <a:extLst>
              <a:ext uri="{FF2B5EF4-FFF2-40B4-BE49-F238E27FC236}">
                <a16:creationId xmlns:a16="http://schemas.microsoft.com/office/drawing/2014/main" id="{6EBC0BDF-C9CE-2C4F-AADF-6EABFEC7EA95}"/>
              </a:ext>
            </a:extLst>
          </p:cNvPr>
          <p:cNvPicPr>
            <a:picLocks noChangeAspect="1"/>
          </p:cNvPicPr>
          <p:nvPr/>
        </p:nvPicPr>
        <p:blipFill>
          <a:blip r:embed="rId5"/>
          <a:stretch>
            <a:fillRect/>
          </a:stretch>
        </p:blipFill>
        <p:spPr>
          <a:xfrm>
            <a:off x="2369741" y="3449497"/>
            <a:ext cx="2110467" cy="1528270"/>
          </a:xfrm>
          <a:prstGeom prst="rect">
            <a:avLst/>
          </a:prstGeom>
        </p:spPr>
      </p:pic>
      <p:pic>
        <p:nvPicPr>
          <p:cNvPr id="25" name="Picture 24" descr="Chart&#10;&#10;Description automatically generated">
            <a:extLst>
              <a:ext uri="{FF2B5EF4-FFF2-40B4-BE49-F238E27FC236}">
                <a16:creationId xmlns:a16="http://schemas.microsoft.com/office/drawing/2014/main" id="{E427C255-0C23-764C-8C53-E6CD96FE32E4}"/>
              </a:ext>
            </a:extLst>
          </p:cNvPr>
          <p:cNvPicPr>
            <a:picLocks noChangeAspect="1"/>
          </p:cNvPicPr>
          <p:nvPr/>
        </p:nvPicPr>
        <p:blipFill>
          <a:blip r:embed="rId6"/>
          <a:stretch>
            <a:fillRect/>
          </a:stretch>
        </p:blipFill>
        <p:spPr>
          <a:xfrm>
            <a:off x="4850204" y="5069569"/>
            <a:ext cx="2155207" cy="1560667"/>
          </a:xfrm>
          <a:prstGeom prst="rect">
            <a:avLst/>
          </a:prstGeom>
        </p:spPr>
      </p:pic>
      <p:pic>
        <p:nvPicPr>
          <p:cNvPr id="27" name="Picture 26" descr="Chart&#10;&#10;Description automatically generated">
            <a:extLst>
              <a:ext uri="{FF2B5EF4-FFF2-40B4-BE49-F238E27FC236}">
                <a16:creationId xmlns:a16="http://schemas.microsoft.com/office/drawing/2014/main" id="{FA810E89-094C-CD4C-94D4-4B3C2992A149}"/>
              </a:ext>
            </a:extLst>
          </p:cNvPr>
          <p:cNvPicPr>
            <a:picLocks noChangeAspect="1"/>
          </p:cNvPicPr>
          <p:nvPr/>
        </p:nvPicPr>
        <p:blipFill>
          <a:blip r:embed="rId7"/>
          <a:stretch>
            <a:fillRect/>
          </a:stretch>
        </p:blipFill>
        <p:spPr>
          <a:xfrm>
            <a:off x="7308951" y="3451609"/>
            <a:ext cx="2123599" cy="1537779"/>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D0016601-8459-044A-A77B-234A0D43525A}"/>
                  </a:ext>
                </a:extLst>
              </p:cNvPr>
              <p:cNvSpPr/>
              <p:nvPr/>
            </p:nvSpPr>
            <p:spPr>
              <a:xfrm>
                <a:off x="2434481" y="2437548"/>
                <a:ext cx="7296293" cy="7846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𝐸</m:t>
                          </m:r>
                          <m:r>
                            <a:rPr lang="en-US" sz="1600" b="0" i="1" smtClean="0">
                              <a:latin typeface="Cambria Math" panose="02040503050406030204" pitchFamily="18" charset="0"/>
                            </a:rPr>
                            <m:t>[</m:t>
                          </m:r>
                          <m:r>
                            <a:rPr lang="en-US" sz="1600" b="0" i="1" smtClean="0">
                              <a:latin typeface="Cambria Math" panose="02040503050406030204" pitchFamily="18" charset="0"/>
                            </a:rPr>
                            <m:t>𝑌</m:t>
                          </m:r>
                        </m:e>
                        <m:sub>
                          <m:r>
                            <a:rPr lang="en-US" sz="1600" i="1">
                              <a:latin typeface="Cambria Math" panose="02040503050406030204" pitchFamily="18" charset="0"/>
                            </a:rPr>
                            <m:t>𝑖𝑑</m:t>
                          </m:r>
                        </m:sub>
                      </m:sSub>
                      <m:d>
                        <m:dPr>
                          <m:ctrlPr>
                            <a:rPr lang="en-US" sz="1600" i="1">
                              <a:latin typeface="Cambria Math" panose="02040503050406030204" pitchFamily="18" charset="0"/>
                            </a:rPr>
                          </m:ctrlPr>
                        </m:dPr>
                        <m:e>
                          <m:r>
                            <a:rPr lang="en-US" sz="1600" b="0" i="1" smtClean="0">
                              <a:latin typeface="Cambria Math" panose="02040503050406030204" pitchFamily="18" charset="0"/>
                            </a:rPr>
                            <m:t>𝑡</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𝑥</m:t>
                              </m:r>
                            </m:e>
                            <m:sub>
                              <m:r>
                                <a:rPr lang="en-US" sz="1600" i="1">
                                  <a:latin typeface="Cambria Math" panose="02040503050406030204" pitchFamily="18" charset="0"/>
                                </a:rPr>
                                <m:t>𝑖</m:t>
                              </m:r>
                            </m:sub>
                          </m:sSub>
                        </m:e>
                      </m:d>
                      <m:r>
                        <a:rPr lang="en-US" sz="1600" b="0" i="1" smtClean="0">
                          <a:latin typeface="Cambria Math" panose="02040503050406030204" pitchFamily="18" charset="0"/>
                        </a:rPr>
                        <m:t>]</m:t>
                      </m:r>
                      <m:r>
                        <a:rPr lang="en-US" sz="1600" i="1">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𝜇</m:t>
                      </m:r>
                      <m:d>
                        <m:dPr>
                          <m:ctrlPr>
                            <a:rPr lang="en-US" sz="1600" i="1">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t</m:t>
                          </m:r>
                          <m:r>
                            <a:rPr lang="en-US" sz="160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x</m:t>
                              </m:r>
                            </m:e>
                            <m:sub>
                              <m:r>
                                <m:rPr>
                                  <m:sty m:val="p"/>
                                </m:rPr>
                                <a:rPr lang="en-US" sz="1600">
                                  <a:latin typeface="Cambria Math" panose="02040503050406030204" pitchFamily="18" charset="0"/>
                                  <a:ea typeface="Cambria Math" panose="02040503050406030204" pitchFamily="18" charset="0"/>
                                </a:rPr>
                                <m:t>i</m:t>
                              </m:r>
                            </m:sub>
                          </m:sSub>
                        </m:e>
                      </m:d>
                      <m: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β</m:t>
                          </m:r>
                        </m:e>
                        <m:sub>
                          <m:r>
                            <a:rPr lang="en-US" sz="1600" b="0" i="1" smtClean="0">
                              <a:latin typeface="Cambria Math" panose="02040503050406030204" pitchFamily="18" charset="0"/>
                              <a:ea typeface="Cambria Math" panose="02040503050406030204" pitchFamily="18" charset="0"/>
                            </a:rPr>
                            <m:t>0</m:t>
                          </m:r>
                        </m:sub>
                      </m:sSub>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𝑡</m:t>
                          </m:r>
                        </m:e>
                      </m:d>
                      <m:r>
                        <a:rPr lang="en-US" sz="1600" b="0" i="1" smtClean="0">
                          <a:latin typeface="Cambria Math" panose="02040503050406030204" pitchFamily="18" charset="0"/>
                          <a:ea typeface="Cambria Math" panose="02040503050406030204" pitchFamily="18" charset="0"/>
                        </a:rPr>
                        <m:t>+</m:t>
                      </m:r>
                      <m:nary>
                        <m:naryPr>
                          <m:chr m:val="∑"/>
                          <m:ctrlPr>
                            <a:rPr lang="en-US" sz="1600" b="0" i="1" smtClean="0">
                              <a:latin typeface="Cambria Math" panose="02040503050406030204" pitchFamily="18" charset="0"/>
                              <a:ea typeface="Cambria Math" panose="02040503050406030204" pitchFamily="18" charset="0"/>
                            </a:rPr>
                          </m:ctrlPr>
                        </m:naryPr>
                        <m:sub>
                          <m:r>
                            <m:rPr>
                              <m:brk m:alnAt="23"/>
                            </m:rPr>
                            <a:rPr lang="en-US" sz="1600" b="0" i="1" smtClean="0">
                              <a:latin typeface="Cambria Math" panose="02040503050406030204" pitchFamily="18" charset="0"/>
                              <a:ea typeface="Cambria Math" panose="02040503050406030204" pitchFamily="18" charset="0"/>
                            </a:rPr>
                            <m:t>𝑚</m:t>
                          </m:r>
                          <m:r>
                            <a:rPr lang="en-US" sz="1600" b="0" i="1" smtClean="0">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𝑀</m:t>
                          </m:r>
                        </m:sup>
                        <m:e>
                          <m:sSub>
                            <m:sSubPr>
                              <m:ctrlPr>
                                <a:rPr lang="en-US"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β</m:t>
                              </m:r>
                            </m:e>
                            <m:sub>
                              <m:r>
                                <a:rPr lang="en-US" sz="1600" b="0" i="1" smtClean="0">
                                  <a:latin typeface="Cambria Math" panose="02040503050406030204" pitchFamily="18" charset="0"/>
                                  <a:ea typeface="Cambria Math" panose="02040503050406030204" pitchFamily="18" charset="0"/>
                                </a:rPr>
                                <m:t>𝑚</m:t>
                              </m:r>
                            </m:sub>
                          </m:sSub>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𝑡</m:t>
                              </m:r>
                            </m:e>
                          </m:d>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𝑖𝑚</m:t>
                              </m:r>
                            </m:sub>
                          </m:sSub>
                        </m:e>
                      </m:nary>
                      <m:r>
                        <a:rPr lang="en-US" sz="1600" b="0" i="1" smtClean="0">
                          <a:latin typeface="Cambria Math" panose="02040503050406030204" pitchFamily="18" charset="0"/>
                          <a:ea typeface="Cambria Math" panose="02040503050406030204" pitchFamily="18" charset="0"/>
                        </a:rPr>
                        <m:t> , </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=1,2,…,1440;</m:t>
                      </m:r>
                      <m:r>
                        <a:rPr lang="en-US" sz="1600" b="0" i="1" smtClean="0">
                          <a:latin typeface="Cambria Math" panose="02040503050406030204" pitchFamily="18" charset="0"/>
                          <a:ea typeface="Cambria Math" panose="02040503050406030204" pitchFamily="18" charset="0"/>
                        </a:rPr>
                        <m:t>𝑑</m:t>
                      </m:r>
                      <m:r>
                        <a:rPr lang="en-US" sz="1600" b="0" i="1" smtClean="0">
                          <a:latin typeface="Cambria Math" panose="02040503050406030204" pitchFamily="18" charset="0"/>
                          <a:ea typeface="Cambria Math" panose="02040503050406030204" pitchFamily="18" charset="0"/>
                        </a:rPr>
                        <m:t>=1,2,…,14</m:t>
                      </m:r>
                    </m:oMath>
                  </m:oMathPara>
                </a14:m>
                <a:endParaRPr lang="en-US" sz="1600" dirty="0"/>
              </a:p>
            </p:txBody>
          </p:sp>
        </mc:Choice>
        <mc:Fallback xmlns="">
          <p:sp>
            <p:nvSpPr>
              <p:cNvPr id="36" name="Rectangle 35">
                <a:extLst>
                  <a:ext uri="{FF2B5EF4-FFF2-40B4-BE49-F238E27FC236}">
                    <a16:creationId xmlns:a16="http://schemas.microsoft.com/office/drawing/2014/main" id="{D0016601-8459-044A-A77B-234A0D43525A}"/>
                  </a:ext>
                </a:extLst>
              </p:cNvPr>
              <p:cNvSpPr>
                <a:spLocks noRot="1" noChangeAspect="1" noMove="1" noResize="1" noEditPoints="1" noAdjustHandles="1" noChangeArrowheads="1" noChangeShapeType="1" noTextEdit="1"/>
              </p:cNvSpPr>
              <p:nvPr/>
            </p:nvSpPr>
            <p:spPr>
              <a:xfrm>
                <a:off x="2434481" y="2437548"/>
                <a:ext cx="7296293" cy="784638"/>
              </a:xfrm>
              <a:prstGeom prst="rect">
                <a:avLst/>
              </a:prstGeom>
              <a:blipFill>
                <a:blip r:embed="rId9"/>
                <a:stretch>
                  <a:fillRect t="-98387" b="-153226"/>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D0AC31D6-B24B-3B45-B0CF-E9896969866E}"/>
              </a:ext>
            </a:extLst>
          </p:cNvPr>
          <p:cNvSpPr txBox="1"/>
          <p:nvPr/>
        </p:nvSpPr>
        <p:spPr>
          <a:xfrm>
            <a:off x="2458806" y="3292107"/>
            <a:ext cx="1464816" cy="246221"/>
          </a:xfrm>
          <a:prstGeom prst="rect">
            <a:avLst/>
          </a:prstGeom>
          <a:solidFill>
            <a:schemeClr val="bg1"/>
          </a:solidFill>
        </p:spPr>
        <p:txBody>
          <a:bodyPr wrap="square" rtlCol="0">
            <a:spAutoFit/>
          </a:bodyPr>
          <a:lstStyle/>
          <a:p>
            <a:r>
              <a:rPr lang="en-US" sz="1000" dirty="0">
                <a:latin typeface="Times" pitchFamily="2" charset="0"/>
              </a:rPr>
              <a:t>Baseline</a:t>
            </a:r>
          </a:p>
        </p:txBody>
      </p:sp>
      <p:sp>
        <p:nvSpPr>
          <p:cNvPr id="38" name="TextBox 37">
            <a:extLst>
              <a:ext uri="{FF2B5EF4-FFF2-40B4-BE49-F238E27FC236}">
                <a16:creationId xmlns:a16="http://schemas.microsoft.com/office/drawing/2014/main" id="{851F9AF0-5FAC-CB44-91BA-D2BC6D7B989B}"/>
              </a:ext>
            </a:extLst>
          </p:cNvPr>
          <p:cNvSpPr txBox="1"/>
          <p:nvPr/>
        </p:nvSpPr>
        <p:spPr>
          <a:xfrm>
            <a:off x="4933093" y="3279164"/>
            <a:ext cx="1464816" cy="246221"/>
          </a:xfrm>
          <a:prstGeom prst="rect">
            <a:avLst/>
          </a:prstGeom>
          <a:solidFill>
            <a:schemeClr val="bg1"/>
          </a:solidFill>
        </p:spPr>
        <p:txBody>
          <a:bodyPr wrap="square" rtlCol="0">
            <a:spAutoFit/>
          </a:bodyPr>
          <a:lstStyle/>
          <a:p>
            <a:r>
              <a:rPr lang="en-US" sz="1000" dirty="0">
                <a:latin typeface="Times" pitchFamily="2" charset="0"/>
              </a:rPr>
              <a:t>Age</a:t>
            </a:r>
          </a:p>
        </p:txBody>
      </p:sp>
      <p:sp>
        <p:nvSpPr>
          <p:cNvPr id="39" name="TextBox 38">
            <a:extLst>
              <a:ext uri="{FF2B5EF4-FFF2-40B4-BE49-F238E27FC236}">
                <a16:creationId xmlns:a16="http://schemas.microsoft.com/office/drawing/2014/main" id="{A8B70A6D-F5F7-094C-8647-5345C5BF1F08}"/>
              </a:ext>
            </a:extLst>
          </p:cNvPr>
          <p:cNvSpPr txBox="1"/>
          <p:nvPr/>
        </p:nvSpPr>
        <p:spPr>
          <a:xfrm>
            <a:off x="7378278" y="3294445"/>
            <a:ext cx="1464816" cy="246221"/>
          </a:xfrm>
          <a:prstGeom prst="rect">
            <a:avLst/>
          </a:prstGeom>
          <a:solidFill>
            <a:schemeClr val="bg1"/>
          </a:solidFill>
        </p:spPr>
        <p:txBody>
          <a:bodyPr wrap="square" rtlCol="0">
            <a:spAutoFit/>
          </a:bodyPr>
          <a:lstStyle/>
          <a:p>
            <a:r>
              <a:rPr lang="en-US" sz="1000" dirty="0">
                <a:latin typeface="Times" pitchFamily="2" charset="0"/>
              </a:rPr>
              <a:t>Dx</a:t>
            </a:r>
          </a:p>
        </p:txBody>
      </p:sp>
      <p:sp>
        <p:nvSpPr>
          <p:cNvPr id="40" name="TextBox 39">
            <a:extLst>
              <a:ext uri="{FF2B5EF4-FFF2-40B4-BE49-F238E27FC236}">
                <a16:creationId xmlns:a16="http://schemas.microsoft.com/office/drawing/2014/main" id="{4CEB8FBC-3142-5040-AB20-EFB570EC0975}"/>
              </a:ext>
            </a:extLst>
          </p:cNvPr>
          <p:cNvSpPr txBox="1"/>
          <p:nvPr/>
        </p:nvSpPr>
        <p:spPr>
          <a:xfrm>
            <a:off x="2434481" y="4912018"/>
            <a:ext cx="1464816" cy="246221"/>
          </a:xfrm>
          <a:prstGeom prst="rect">
            <a:avLst/>
          </a:prstGeom>
          <a:solidFill>
            <a:schemeClr val="bg1"/>
          </a:solidFill>
        </p:spPr>
        <p:txBody>
          <a:bodyPr wrap="square" rtlCol="0">
            <a:spAutoFit/>
          </a:bodyPr>
          <a:lstStyle/>
          <a:p>
            <a:r>
              <a:rPr lang="en-US" sz="1000" dirty="0">
                <a:latin typeface="Times" pitchFamily="2" charset="0"/>
              </a:rPr>
              <a:t>Sex</a:t>
            </a:r>
          </a:p>
        </p:txBody>
      </p:sp>
      <p:sp>
        <p:nvSpPr>
          <p:cNvPr id="41" name="TextBox 40">
            <a:extLst>
              <a:ext uri="{FF2B5EF4-FFF2-40B4-BE49-F238E27FC236}">
                <a16:creationId xmlns:a16="http://schemas.microsoft.com/office/drawing/2014/main" id="{C236CD8F-D73F-274E-9A4D-7B4D89B58A8A}"/>
              </a:ext>
            </a:extLst>
          </p:cNvPr>
          <p:cNvSpPr txBox="1"/>
          <p:nvPr/>
        </p:nvSpPr>
        <p:spPr>
          <a:xfrm>
            <a:off x="4983623" y="4918671"/>
            <a:ext cx="1464816" cy="246221"/>
          </a:xfrm>
          <a:prstGeom prst="rect">
            <a:avLst/>
          </a:prstGeom>
          <a:solidFill>
            <a:schemeClr val="bg1"/>
          </a:solidFill>
        </p:spPr>
        <p:txBody>
          <a:bodyPr wrap="square" rtlCol="0">
            <a:spAutoFit/>
          </a:bodyPr>
          <a:lstStyle/>
          <a:p>
            <a:r>
              <a:rPr lang="en-US" sz="1000" dirty="0">
                <a:latin typeface="Times" pitchFamily="2" charset="0"/>
              </a:rPr>
              <a:t>BMI</a:t>
            </a:r>
          </a:p>
        </p:txBody>
      </p:sp>
      <p:pic>
        <p:nvPicPr>
          <p:cNvPr id="3" name="Picture 2">
            <a:extLst>
              <a:ext uri="{FF2B5EF4-FFF2-40B4-BE49-F238E27FC236}">
                <a16:creationId xmlns:a16="http://schemas.microsoft.com/office/drawing/2014/main" id="{D24C11FD-73F9-B842-89B1-AC7000FE9395}"/>
              </a:ext>
            </a:extLst>
          </p:cNvPr>
          <p:cNvPicPr>
            <a:picLocks noChangeAspect="1"/>
          </p:cNvPicPr>
          <p:nvPr/>
        </p:nvPicPr>
        <p:blipFill>
          <a:blip r:embed="rId10"/>
          <a:stretch>
            <a:fillRect/>
          </a:stretch>
        </p:blipFill>
        <p:spPr>
          <a:xfrm>
            <a:off x="7308951" y="5130097"/>
            <a:ext cx="2421823" cy="1576533"/>
          </a:xfrm>
          <a:prstGeom prst="rect">
            <a:avLst/>
          </a:prstGeom>
        </p:spPr>
      </p:pic>
    </p:spTree>
    <p:extLst>
      <p:ext uri="{BB962C8B-B14F-4D97-AF65-F5344CB8AC3E}">
        <p14:creationId xmlns:p14="http://schemas.microsoft.com/office/powerpoint/2010/main" val="75796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7" y="343820"/>
            <a:ext cx="10170207" cy="992854"/>
          </a:xfrm>
        </p:spPr>
        <p:txBody>
          <a:bodyPr>
            <a:noAutofit/>
          </a:bodyPr>
          <a:lstStyle/>
          <a:p>
            <a:r>
              <a:rPr lang="en-US" b="1" dirty="0"/>
              <a:t>Concurrent Associations of Activity variability and Mood </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8</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2" name="Content Placeholder 11">
            <a:extLst>
              <a:ext uri="{FF2B5EF4-FFF2-40B4-BE49-F238E27FC236}">
                <a16:creationId xmlns:a16="http://schemas.microsoft.com/office/drawing/2014/main" id="{946857A5-9BF7-554F-8E09-AC4EA3C97BFE}"/>
              </a:ext>
            </a:extLst>
          </p:cNvPr>
          <p:cNvSpPr>
            <a:spLocks noGrp="1"/>
          </p:cNvSpPr>
          <p:nvPr>
            <p:ph idx="1"/>
          </p:nvPr>
        </p:nvSpPr>
        <p:spPr>
          <a:xfrm>
            <a:off x="1032094" y="1556433"/>
            <a:ext cx="10746463" cy="3101983"/>
          </a:xfrm>
        </p:spPr>
        <p:txBody>
          <a:bodyPr/>
          <a:lstStyle/>
          <a:p>
            <a:r>
              <a:rPr lang="en-US" dirty="0"/>
              <a:t>Multilevel functional principal component analysis (MFPCA) to extract latent subject-specific and day-specific latent patterns in variability of activity.</a:t>
            </a:r>
          </a:p>
          <a:p>
            <a:pPr marL="0" indent="0">
              <a:buNone/>
            </a:pPr>
            <a:endParaRPr lang="en-US" dirty="0"/>
          </a:p>
        </p:txBody>
      </p:sp>
      <p:sp>
        <p:nvSpPr>
          <p:cNvPr id="20" name="Rectangle 19">
            <a:extLst>
              <a:ext uri="{FF2B5EF4-FFF2-40B4-BE49-F238E27FC236}">
                <a16:creationId xmlns:a16="http://schemas.microsoft.com/office/drawing/2014/main" id="{70D8D26C-CDFD-664E-9BD9-A530F5C32621}"/>
              </a:ext>
            </a:extLst>
          </p:cNvPr>
          <p:cNvSpPr/>
          <p:nvPr/>
        </p:nvSpPr>
        <p:spPr>
          <a:xfrm>
            <a:off x="1054712" y="6207304"/>
            <a:ext cx="9542352" cy="707886"/>
          </a:xfrm>
          <a:prstGeom prst="rect">
            <a:avLst/>
          </a:prstGeom>
        </p:spPr>
        <p:txBody>
          <a:bodyPr wrap="square">
            <a:spAutoFit/>
          </a:bodyPr>
          <a:lstStyle/>
          <a:p>
            <a:r>
              <a:rPr lang="en-US" sz="1000" dirty="0">
                <a:solidFill>
                  <a:srgbClr val="000000"/>
                </a:solidFill>
                <a:latin typeface="Times" pitchFamily="2" charset="0"/>
              </a:rPr>
              <a:t>Shou et al. (2015). Structured functional principal component analysis. Biometrics, 71, 1:247-257</a:t>
            </a:r>
          </a:p>
          <a:p>
            <a:r>
              <a:rPr lang="en-US" sz="1000" dirty="0">
                <a:solidFill>
                  <a:srgbClr val="000000"/>
                </a:solidFill>
                <a:latin typeface="Times" pitchFamily="2" charset="0"/>
              </a:rPr>
              <a:t>Shou et al (2020+). Beyond the Daily Averages: Respecting the Time of Day in Accelerometry-assessed Motor Activity via Functional Regression and Functional Principal Component Analysis Methods. Under review.</a:t>
            </a:r>
          </a:p>
          <a:p>
            <a:endParaRPr lang="en-US" sz="1000" dirty="0"/>
          </a:p>
        </p:txBody>
      </p:sp>
      <p:pic>
        <p:nvPicPr>
          <p:cNvPr id="8" name="Picture 7" descr="Table&#10;&#10;Description automatically generated">
            <a:extLst>
              <a:ext uri="{FF2B5EF4-FFF2-40B4-BE49-F238E27FC236}">
                <a16:creationId xmlns:a16="http://schemas.microsoft.com/office/drawing/2014/main" id="{D0320764-8F9D-CE45-9082-6AFD135E98E0}"/>
              </a:ext>
            </a:extLst>
          </p:cNvPr>
          <p:cNvPicPr>
            <a:picLocks noChangeAspect="1"/>
          </p:cNvPicPr>
          <p:nvPr/>
        </p:nvPicPr>
        <p:blipFill rotWithShape="1">
          <a:blip r:embed="rId3"/>
          <a:srcRect b="40368"/>
          <a:stretch/>
        </p:blipFill>
        <p:spPr>
          <a:xfrm>
            <a:off x="6640534" y="4613396"/>
            <a:ext cx="5213350" cy="1242022"/>
          </a:xfrm>
          <a:prstGeom prst="rect">
            <a:avLst/>
          </a:prstGeom>
        </p:spPr>
      </p:pic>
      <p:pic>
        <p:nvPicPr>
          <p:cNvPr id="22" name="Picture 21">
            <a:extLst>
              <a:ext uri="{FF2B5EF4-FFF2-40B4-BE49-F238E27FC236}">
                <a16:creationId xmlns:a16="http://schemas.microsoft.com/office/drawing/2014/main" id="{B7194E3F-8B7A-8343-9824-B7462607B644}"/>
              </a:ext>
            </a:extLst>
          </p:cNvPr>
          <p:cNvPicPr/>
          <p:nvPr/>
        </p:nvPicPr>
        <p:blipFill rotWithShape="1">
          <a:blip r:embed="rId4"/>
          <a:srcRect r="23205"/>
          <a:stretch/>
        </p:blipFill>
        <p:spPr>
          <a:xfrm>
            <a:off x="1389514" y="3149464"/>
            <a:ext cx="5091576" cy="291432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7207665-6487-5F49-B371-E3EDFE1E8465}"/>
                  </a:ext>
                </a:extLst>
              </p:cNvPr>
              <p:cNvSpPr txBox="1"/>
              <p:nvPr/>
            </p:nvSpPr>
            <p:spPr>
              <a:xfrm>
                <a:off x="1817856" y="2244604"/>
                <a:ext cx="7200019" cy="7793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𝑌</m:t>
                          </m:r>
                        </m:e>
                        <m:sub>
                          <m:r>
                            <a:rPr lang="en-US" sz="1600" b="0" i="1" smtClean="0">
                              <a:latin typeface="Cambria Math" panose="02040503050406030204" pitchFamily="18" charset="0"/>
                            </a:rPr>
                            <m:t>𝑖𝑑</m:t>
                          </m:r>
                        </m:sub>
                      </m:sSub>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𝑖</m:t>
                              </m:r>
                            </m:sub>
                          </m:sSub>
                        </m:e>
                      </m:d>
                      <m:r>
                        <a:rPr lang="en-US" sz="1600" b="0" i="1" smtClean="0">
                          <a:latin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𝜇</m:t>
                      </m:r>
                      <m:d>
                        <m:dPr>
                          <m:ctrlPr>
                            <a:rPr lang="en-US" sz="1600" b="0" i="1" smtClean="0">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t</m:t>
                          </m:r>
                          <m: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x</m:t>
                              </m:r>
                            </m:e>
                            <m:sub>
                              <m:r>
                                <m:rPr>
                                  <m:sty m:val="p"/>
                                </m:rPr>
                                <a:rPr lang="en-US" sz="1600" b="0" i="0" smtClean="0">
                                  <a:latin typeface="Cambria Math" panose="02040503050406030204" pitchFamily="18" charset="0"/>
                                  <a:ea typeface="Cambria Math" panose="02040503050406030204" pitchFamily="18" charset="0"/>
                                </a:rPr>
                                <m:t>i</m:t>
                              </m:r>
                            </m:sub>
                          </m:sSub>
                        </m:e>
                      </m:d>
                      <m: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U</m:t>
                          </m:r>
                        </m:e>
                        <m:sub>
                          <m:r>
                            <m:rPr>
                              <m:sty m:val="p"/>
                            </m:rPr>
                            <a:rPr lang="en-US" sz="1600" b="0" i="0" smtClean="0">
                              <a:latin typeface="Cambria Math" panose="02040503050406030204" pitchFamily="18" charset="0"/>
                              <a:ea typeface="Cambria Math" panose="02040503050406030204" pitchFamily="18" charset="0"/>
                            </a:rPr>
                            <m:t>i</m:t>
                          </m:r>
                        </m:sub>
                      </m:sSub>
                      <m:d>
                        <m:dPr>
                          <m:ctrlPr>
                            <a:rPr lang="en-US" sz="1600" b="0" i="1" smtClean="0">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t</m:t>
                          </m:r>
                        </m:e>
                      </m:d>
                      <m: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W</m:t>
                          </m:r>
                        </m:e>
                        <m:sub>
                          <m:r>
                            <m:rPr>
                              <m:sty m:val="p"/>
                            </m:rPr>
                            <a:rPr lang="en-US" sz="1600" b="0" i="0" smtClean="0">
                              <a:latin typeface="Cambria Math" panose="02040503050406030204" pitchFamily="18" charset="0"/>
                              <a:ea typeface="Cambria Math" panose="02040503050406030204" pitchFamily="18" charset="0"/>
                            </a:rPr>
                            <m:t>id</m:t>
                          </m:r>
                        </m:sub>
                      </m:sSub>
                      <m:d>
                        <m:dPr>
                          <m:ctrlPr>
                            <a:rPr lang="en-US" sz="1600" b="0" i="1" smtClean="0">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t</m:t>
                          </m:r>
                        </m:e>
                      </m:d>
                      <m:r>
                        <a:rPr lang="en-US" sz="1600" b="0" i="0"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e</m:t>
                          </m:r>
                        </m:e>
                        <m:sub>
                          <m:r>
                            <m:rPr>
                              <m:sty m:val="p"/>
                            </m:rPr>
                            <a:rPr lang="en-US" sz="1600" b="0" i="0" smtClean="0">
                              <a:latin typeface="Cambria Math" panose="02040503050406030204" pitchFamily="18" charset="0"/>
                              <a:ea typeface="Cambria Math" panose="02040503050406030204" pitchFamily="18" charset="0"/>
                            </a:rPr>
                            <m:t>idt</m:t>
                          </m:r>
                        </m:sub>
                      </m:sSub>
                    </m:oMath>
                  </m:oMathPara>
                </a14:m>
                <a:endParaRPr lang="en-US" sz="1600" b="0" i="0" dirty="0">
                  <a:latin typeface="Cambria Math" panose="02040503050406030204" pitchFamily="18" charset="0"/>
                  <a:ea typeface="Cambria Math" panose="02040503050406030204" pitchFamily="18" charset="0"/>
                </a:endParaRPr>
              </a:p>
              <a:p>
                <a:r>
                  <a:rPr lang="en-US" sz="1600" dirty="0"/>
                  <a:t>                                           </a:t>
                </a:r>
                <a14:m>
                  <m:oMath xmlns:m="http://schemas.openxmlformats.org/officeDocument/2006/math">
                    <m:r>
                      <a:rPr lang="en-US" sz="1600" b="0" i="0" smtClean="0">
                        <a:latin typeface="Cambria Math" panose="02040503050406030204" pitchFamily="18" charset="0"/>
                      </a:rPr>
                      <m:t>   </m:t>
                    </m:r>
                    <m:r>
                      <a:rPr lang="en-US" sz="1600" i="1">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𝜇</m:t>
                    </m:r>
                    <m:d>
                      <m:dPr>
                        <m:ctrlPr>
                          <a:rPr lang="en-US" sz="1600" i="1">
                            <a:latin typeface="Cambria Math" panose="02040503050406030204" pitchFamily="18" charset="0"/>
                            <a:ea typeface="Cambria Math" panose="02040503050406030204" pitchFamily="18" charset="0"/>
                          </a:rPr>
                        </m:ctrlPr>
                      </m:dPr>
                      <m:e>
                        <m:r>
                          <m:rPr>
                            <m:sty m:val="p"/>
                          </m:rPr>
                          <a:rPr lang="en-US" sz="1600" b="0" i="0" smtClean="0">
                            <a:latin typeface="Cambria Math" panose="02040503050406030204" pitchFamily="18" charset="0"/>
                            <a:ea typeface="Cambria Math" panose="02040503050406030204" pitchFamily="18" charset="0"/>
                          </a:rPr>
                          <m:t>t</m:t>
                        </m:r>
                        <m:r>
                          <a:rPr lang="en-US" sz="160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x</m:t>
                            </m:r>
                          </m:e>
                          <m:sub>
                            <m:r>
                              <m:rPr>
                                <m:sty m:val="p"/>
                              </m:rPr>
                              <a:rPr lang="en-US" sz="1600">
                                <a:latin typeface="Cambria Math" panose="02040503050406030204" pitchFamily="18" charset="0"/>
                                <a:ea typeface="Cambria Math" panose="02040503050406030204" pitchFamily="18" charset="0"/>
                              </a:rPr>
                              <m:t>i</m:t>
                            </m:r>
                          </m:sub>
                        </m:sSub>
                      </m:e>
                    </m:d>
                    <m:r>
                      <a:rPr lang="en-US" sz="1600">
                        <a:latin typeface="Cambria Math" panose="02040503050406030204" pitchFamily="18" charset="0"/>
                        <a:ea typeface="Cambria Math" panose="02040503050406030204" pitchFamily="18" charset="0"/>
                      </a:rPr>
                      <m:t>+ </m:t>
                    </m:r>
                    <m:nary>
                      <m:naryPr>
                        <m:chr m:val="∑"/>
                        <m:ctrlPr>
                          <a:rPr lang="en-US" sz="1600" i="1">
                            <a:latin typeface="Cambria Math" panose="02040503050406030204" pitchFamily="18" charset="0"/>
                            <a:ea typeface="Cambria Math" panose="02040503050406030204" pitchFamily="18" charset="0"/>
                          </a:rPr>
                        </m:ctrlPr>
                      </m:naryPr>
                      <m:sub>
                        <m:r>
                          <a:rPr lang="en-US" sz="1600" b="0" i="1" smtClean="0">
                            <a:latin typeface="Cambria Math" panose="02040503050406030204" pitchFamily="18" charset="0"/>
                            <a:ea typeface="Cambria Math" panose="02040503050406030204" pitchFamily="18" charset="0"/>
                          </a:rPr>
                          <m:t>𝑘</m:t>
                        </m:r>
                        <m:r>
                          <a:rPr lang="en-US" sz="1600" i="1">
                            <a:latin typeface="Cambria Math" panose="02040503050406030204" pitchFamily="18" charset="0"/>
                            <a:ea typeface="Cambria Math" panose="02040503050406030204" pitchFamily="18" charset="0"/>
                          </a:rPr>
                          <m:t>=1</m:t>
                        </m:r>
                      </m:sub>
                      <m:sup>
                        <m:r>
                          <a:rPr lang="en-US" sz="1600" b="0" i="1" smtClean="0">
                            <a:latin typeface="Cambria Math" panose="02040503050406030204" pitchFamily="18" charset="0"/>
                            <a:ea typeface="Cambria Math" panose="02040503050406030204" pitchFamily="18" charset="0"/>
                          </a:rPr>
                          <m:t>𝐾</m:t>
                        </m:r>
                      </m:sup>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𝜉</m:t>
                            </m:r>
                          </m:e>
                          <m:sub>
                            <m:r>
                              <a:rPr lang="en-US" sz="1600" i="1">
                                <a:latin typeface="Cambria Math" panose="02040503050406030204" pitchFamily="18" charset="0"/>
                                <a:ea typeface="Cambria Math" panose="02040503050406030204" pitchFamily="18" charset="0"/>
                              </a:rPr>
                              <m:t>𝑖</m:t>
                            </m:r>
                            <m:r>
                              <a:rPr lang="en-US" sz="1600" b="0" i="1" smtClean="0">
                                <a:latin typeface="Cambria Math" panose="02040503050406030204" pitchFamily="18" charset="0"/>
                                <a:ea typeface="Cambria Math" panose="02040503050406030204" pitchFamily="18" charset="0"/>
                              </a:rPr>
                              <m:t>𝑘</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𝜓</m:t>
                            </m:r>
                          </m:e>
                          <m:sub>
                            <m:r>
                              <a:rPr lang="en-US" sz="1600" b="0" i="1" smtClean="0">
                                <a:latin typeface="Cambria Math" panose="02040503050406030204" pitchFamily="18" charset="0"/>
                                <a:ea typeface="Cambria Math" panose="02040503050406030204" pitchFamily="18" charset="0"/>
                              </a:rPr>
                              <m:t>𝑘</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i="1">
                            <a:latin typeface="Cambria Math" panose="02040503050406030204" pitchFamily="18" charset="0"/>
                            <a:ea typeface="Cambria Math" panose="02040503050406030204" pitchFamily="18" charset="0"/>
                          </a:rPr>
                          <m:t>)</m:t>
                        </m:r>
                      </m:e>
                    </m:nary>
                    <m:r>
                      <a:rPr lang="en-US" sz="1600" i="1">
                        <a:latin typeface="Cambria Math" panose="02040503050406030204" pitchFamily="18" charset="0"/>
                        <a:ea typeface="Cambria Math" panose="02040503050406030204" pitchFamily="18" charset="0"/>
                      </a:rPr>
                      <m:t>+</m:t>
                    </m:r>
                  </m:oMath>
                </a14:m>
                <a:r>
                  <a:rPr lang="en-US" sz="1600" dirty="0">
                    <a:ea typeface="Cambria Math" panose="02040503050406030204" pitchFamily="18" charset="0"/>
                  </a:rPr>
                  <a:t> </a:t>
                </a:r>
                <a14:m>
                  <m:oMath xmlns:m="http://schemas.openxmlformats.org/officeDocument/2006/math">
                    <m:nary>
                      <m:naryPr>
                        <m:chr m:val="∑"/>
                        <m:ctrlPr>
                          <a:rPr lang="en-US" sz="1600" i="1">
                            <a:latin typeface="Cambria Math" panose="02040503050406030204" pitchFamily="18" charset="0"/>
                            <a:ea typeface="Cambria Math" panose="02040503050406030204" pitchFamily="18" charset="0"/>
                          </a:rPr>
                        </m:ctrlPr>
                      </m:naryPr>
                      <m:sub>
                        <m:r>
                          <a:rPr lang="en-US" sz="1600" i="1">
                            <a:latin typeface="Cambria Math" panose="02040503050406030204" pitchFamily="18" charset="0"/>
                            <a:ea typeface="Cambria Math" panose="02040503050406030204" pitchFamily="18" charset="0"/>
                          </a:rPr>
                          <m:t>𝑙</m:t>
                        </m:r>
                        <m:r>
                          <a:rPr lang="en-US" sz="1600" i="1">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𝐿</m:t>
                        </m:r>
                      </m:sup>
                      <m:e>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ea typeface="Cambria Math" panose="02040503050406030204" pitchFamily="18" charset="0"/>
                              </a:rPr>
                              <m:t>𝑖𝑑𝑙</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panose="02040503050406030204" pitchFamily="18" charset="0"/>
                              </a:rPr>
                              <m:t>𝑙</m:t>
                            </m:r>
                          </m:sub>
                        </m:sSub>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i="1">
                            <a:latin typeface="Cambria Math" panose="02040503050406030204" pitchFamily="18" charset="0"/>
                            <a:ea typeface="Cambria Math" panose="02040503050406030204" pitchFamily="18" charset="0"/>
                          </a:rPr>
                          <m:t>)</m:t>
                        </m:r>
                      </m:e>
                    </m:nary>
                    <m:r>
                      <a:rPr lang="en-US" sz="160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e</m:t>
                        </m:r>
                      </m:e>
                      <m:sub>
                        <m:r>
                          <m:rPr>
                            <m:sty m:val="p"/>
                          </m:rPr>
                          <a:rPr lang="en-US" sz="1600">
                            <a:latin typeface="Cambria Math" panose="02040503050406030204" pitchFamily="18" charset="0"/>
                            <a:ea typeface="Cambria Math" panose="02040503050406030204" pitchFamily="18" charset="0"/>
                          </a:rPr>
                          <m:t>id</m:t>
                        </m:r>
                        <m:r>
                          <a:rPr lang="en-US" sz="1600" b="0" i="1" smtClean="0">
                            <a:latin typeface="Cambria Math" panose="02040503050406030204" pitchFamily="18" charset="0"/>
                            <a:ea typeface="Cambria Math" panose="02040503050406030204" pitchFamily="18" charset="0"/>
                          </a:rPr>
                          <m:t>𝑡</m:t>
                        </m:r>
                      </m:sub>
                    </m:sSub>
                  </m:oMath>
                </a14:m>
                <a:endParaRPr lang="en-US" sz="1600" b="0" dirty="0">
                  <a:ea typeface="Cambria Math" panose="02040503050406030204" pitchFamily="18" charset="0"/>
                </a:endParaRPr>
              </a:p>
              <a:p>
                <a:r>
                  <a:rPr lang="en-US" dirty="0"/>
                  <a:t> </a:t>
                </a:r>
                <a14:m>
                  <m:oMath xmlns:m="http://schemas.openxmlformats.org/officeDocument/2006/math">
                    <m:r>
                      <a:rPr lang="en-US" b="0" i="0" smtClean="0">
                        <a:latin typeface="Cambria Math" panose="02040503050406030204" pitchFamily="18" charset="0"/>
                      </a:rPr>
                      <m:t>                    </m:t>
                    </m:r>
                  </m:oMath>
                </a14:m>
                <a:endParaRPr lang="en-US" dirty="0"/>
              </a:p>
            </p:txBody>
          </p:sp>
        </mc:Choice>
        <mc:Fallback xmlns="">
          <p:sp>
            <p:nvSpPr>
              <p:cNvPr id="15" name="TextBox 14">
                <a:extLst>
                  <a:ext uri="{FF2B5EF4-FFF2-40B4-BE49-F238E27FC236}">
                    <a16:creationId xmlns:a16="http://schemas.microsoft.com/office/drawing/2014/main" id="{F7207665-6487-5F49-B371-E3EDFE1E8465}"/>
                  </a:ext>
                </a:extLst>
              </p:cNvPr>
              <p:cNvSpPr txBox="1">
                <a:spLocks noRot="1" noChangeAspect="1" noMove="1" noResize="1" noEditPoints="1" noAdjustHandles="1" noChangeArrowheads="1" noChangeShapeType="1" noTextEdit="1"/>
              </p:cNvSpPr>
              <p:nvPr/>
            </p:nvSpPr>
            <p:spPr>
              <a:xfrm>
                <a:off x="1817856" y="2244604"/>
                <a:ext cx="7200019" cy="779316"/>
              </a:xfrm>
              <a:prstGeom prst="rect">
                <a:avLst/>
              </a:prstGeom>
              <a:blipFill>
                <a:blip r:embed="rId5"/>
                <a:stretch>
                  <a:fillRect l="-882" t="-22222" b="-47619"/>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AF13BE4A-3E19-1C4F-93FA-F9D78FC8F0F0}"/>
              </a:ext>
            </a:extLst>
          </p:cNvPr>
          <p:cNvSpPr/>
          <p:nvPr/>
        </p:nvSpPr>
        <p:spPr>
          <a:xfrm>
            <a:off x="1389514" y="4515740"/>
            <a:ext cx="5091576" cy="1478771"/>
          </a:xfrm>
          <a:prstGeom prst="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22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67" y="343820"/>
            <a:ext cx="10170207" cy="992854"/>
          </a:xfrm>
        </p:spPr>
        <p:txBody>
          <a:bodyPr>
            <a:noAutofit/>
          </a:bodyPr>
          <a:lstStyle/>
          <a:p>
            <a:r>
              <a:rPr lang="en-US" b="1" dirty="0"/>
              <a:t>Dynamic Associations of Activity and Mood </a:t>
            </a:r>
          </a:p>
        </p:txBody>
      </p:sp>
      <p:sp>
        <p:nvSpPr>
          <p:cNvPr id="4" name="Slide Number Placeholder 3"/>
          <p:cNvSpPr>
            <a:spLocks noGrp="1"/>
          </p:cNvSpPr>
          <p:nvPr>
            <p:ph type="sldNum" sz="quarter" idx="12"/>
          </p:nvPr>
        </p:nvSpPr>
        <p:spPr>
          <a:xfrm>
            <a:off x="11697706" y="6376416"/>
            <a:ext cx="365760" cy="365760"/>
          </a:xfrm>
        </p:spPr>
        <p:txBody>
          <a:bodyPr/>
          <a:lstStyle/>
          <a:p>
            <a:fld id="{6113E31D-E2AB-40D1-8B51-AFA5AFEF393A}" type="slidenum">
              <a:rPr lang="en-US" smtClean="0"/>
              <a:t>9</a:t>
            </a:fld>
            <a:endParaRPr lang="en-US" dirty="0"/>
          </a:p>
        </p:txBody>
      </p:sp>
      <p:sp>
        <p:nvSpPr>
          <p:cNvPr id="5" name="TextBox 4"/>
          <p:cNvSpPr txBox="1"/>
          <p:nvPr/>
        </p:nvSpPr>
        <p:spPr>
          <a:xfrm>
            <a:off x="12841941" y="2299447"/>
            <a:ext cx="184731" cy="369332"/>
          </a:xfrm>
          <a:prstGeom prst="rect">
            <a:avLst/>
          </a:prstGeom>
          <a:noFill/>
        </p:spPr>
        <p:txBody>
          <a:bodyPr wrap="none" rtlCol="0">
            <a:spAutoFit/>
          </a:bodyPr>
          <a:lstStyle/>
          <a:p>
            <a:endParaRPr lang="en-US" dirty="0">
              <a:latin typeface="Avenir Book" panose="02000503020000020003" pitchFamily="2" charset="0"/>
            </a:endParaRPr>
          </a:p>
        </p:txBody>
      </p:sp>
      <p:sp>
        <p:nvSpPr>
          <p:cNvPr id="16" name="Rectangle 15">
            <a:extLst>
              <a:ext uri="{FF2B5EF4-FFF2-40B4-BE49-F238E27FC236}">
                <a16:creationId xmlns:a16="http://schemas.microsoft.com/office/drawing/2014/main" id="{672F3C99-2C85-6C40-AB0F-5382947A6A3A}"/>
              </a:ext>
            </a:extLst>
          </p:cNvPr>
          <p:cNvSpPr/>
          <p:nvPr/>
        </p:nvSpPr>
        <p:spPr>
          <a:xfrm>
            <a:off x="1242951" y="3647552"/>
            <a:ext cx="3506874" cy="195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7" name="Rectangle 16">
            <a:extLst>
              <a:ext uri="{FF2B5EF4-FFF2-40B4-BE49-F238E27FC236}">
                <a16:creationId xmlns:a16="http://schemas.microsoft.com/office/drawing/2014/main" id="{B154EAF2-F35B-6543-AFD6-14CA2E6249C9}"/>
              </a:ext>
            </a:extLst>
          </p:cNvPr>
          <p:cNvSpPr/>
          <p:nvPr/>
        </p:nvSpPr>
        <p:spPr>
          <a:xfrm>
            <a:off x="7442177" y="3748034"/>
            <a:ext cx="3506874" cy="185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8" name="Rectangle 17">
            <a:extLst>
              <a:ext uri="{FF2B5EF4-FFF2-40B4-BE49-F238E27FC236}">
                <a16:creationId xmlns:a16="http://schemas.microsoft.com/office/drawing/2014/main" id="{0FCF59FB-ACED-A444-A14B-6F0E8B3C95C1}"/>
              </a:ext>
            </a:extLst>
          </p:cNvPr>
          <p:cNvSpPr/>
          <p:nvPr/>
        </p:nvSpPr>
        <p:spPr>
          <a:xfrm>
            <a:off x="7092120" y="3214451"/>
            <a:ext cx="700113" cy="76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19" name="Rectangle 18">
            <a:extLst>
              <a:ext uri="{FF2B5EF4-FFF2-40B4-BE49-F238E27FC236}">
                <a16:creationId xmlns:a16="http://schemas.microsoft.com/office/drawing/2014/main" id="{D9798612-0B19-7D41-9DA0-20C09AF8F5AA}"/>
              </a:ext>
            </a:extLst>
          </p:cNvPr>
          <p:cNvSpPr/>
          <p:nvPr/>
        </p:nvSpPr>
        <p:spPr>
          <a:xfrm>
            <a:off x="4513078" y="3255661"/>
            <a:ext cx="700113" cy="704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p:sp>
        <p:nvSpPr>
          <p:cNvPr id="21" name="Rectangle 20">
            <a:extLst>
              <a:ext uri="{FF2B5EF4-FFF2-40B4-BE49-F238E27FC236}">
                <a16:creationId xmlns:a16="http://schemas.microsoft.com/office/drawing/2014/main" id="{5B84CBC5-C1BF-054F-8D98-719407E1330C}"/>
              </a:ext>
            </a:extLst>
          </p:cNvPr>
          <p:cNvSpPr/>
          <p:nvPr/>
        </p:nvSpPr>
        <p:spPr>
          <a:xfrm>
            <a:off x="7442174" y="5599443"/>
            <a:ext cx="3506874" cy="1175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Book" panose="02000503020000020003" pitchFamily="2" charset="0"/>
            </a:endParaRPr>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946857A5-9BF7-554F-8E09-AC4EA3C97BFE}"/>
                  </a:ext>
                </a:extLst>
              </p:cNvPr>
              <p:cNvSpPr>
                <a:spLocks noGrp="1"/>
              </p:cNvSpPr>
              <p:nvPr>
                <p:ph idx="1"/>
              </p:nvPr>
            </p:nvSpPr>
            <p:spPr>
              <a:xfrm>
                <a:off x="1307303" y="1409513"/>
                <a:ext cx="10073871" cy="3101983"/>
              </a:xfrm>
            </p:spPr>
            <p:txBody>
              <a:bodyPr>
                <a:normAutofit/>
              </a:bodyPr>
              <a:lstStyle/>
              <a:p>
                <a:r>
                  <a:rPr lang="en-US" dirty="0"/>
                  <a:t>Bidirectional associations were found between energy level (</a:t>
                </a:r>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l-GR" dirty="0"/>
                  <a:t>= 0.027; </a:t>
                </a:r>
                <a:r>
                  <a:rPr lang="en-US" dirty="0"/>
                  <a:t>P = .03) and motor activity (</a:t>
                </a:r>
                <a14:m>
                  <m:oMath xmlns:m="http://schemas.openxmlformats.org/officeDocument/2006/math">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 </m:t>
                    </m:r>
                  </m:oMath>
                </a14:m>
                <a:r>
                  <a:rPr lang="el-GR" dirty="0"/>
                  <a:t> = 0.176; </a:t>
                </a:r>
                <a:r>
                  <a:rPr lang="en-US" dirty="0"/>
                  <a:t>P = .03), and sleep duration (</a:t>
                </a:r>
                <a14:m>
                  <m:oMath xmlns:m="http://schemas.openxmlformats.org/officeDocument/2006/math">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 </m:t>
                    </m:r>
                  </m:oMath>
                </a14:m>
                <a:r>
                  <a:rPr lang="el-GR" dirty="0"/>
                  <a:t>= –0.154; </a:t>
                </a:r>
                <a:r>
                  <a:rPr lang="en-US" dirty="0"/>
                  <a:t>P = .04) and motor activity (</a:t>
                </a:r>
                <a14:m>
                  <m:oMath xmlns:m="http://schemas.openxmlformats.org/officeDocument/2006/math">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 </m:t>
                    </m:r>
                  </m:oMath>
                </a14:m>
                <a:r>
                  <a:rPr lang="el-GR" dirty="0"/>
                  <a:t>= –0.027; </a:t>
                </a:r>
                <a:r>
                  <a:rPr lang="en-US" dirty="0"/>
                  <a:t>P = .04). </a:t>
                </a:r>
              </a:p>
              <a:p>
                <a:r>
                  <a:rPr lang="en-US" dirty="0"/>
                  <a:t>A unidirectional association between motor activity and subsequent changes in mood (</a:t>
                </a:r>
                <a14:m>
                  <m:oMath xmlns:m="http://schemas.openxmlformats.org/officeDocument/2006/math">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 </m:t>
                    </m:r>
                  </m:oMath>
                </a14:m>
                <a:r>
                  <a:rPr lang="el-GR" dirty="0"/>
                  <a:t>= </a:t>
                </a:r>
                <a:r>
                  <a:rPr lang="en-US" dirty="0"/>
                  <a:t>-</a:t>
                </a:r>
                <a:r>
                  <a:rPr lang="el-GR" dirty="0"/>
                  <a:t>0.018; </a:t>
                </a:r>
                <a:r>
                  <a:rPr lang="en-US" dirty="0"/>
                  <a:t>P = .04)</a:t>
                </a:r>
              </a:p>
              <a:p>
                <a:r>
                  <a:rPr lang="en-US" dirty="0"/>
                  <a:t>Interaction was observed between Bipolar I disorder and sad mood level and subsequent sleep duration</a:t>
                </a:r>
                <a:br>
                  <a:rPr lang="en-US" dirty="0"/>
                </a:br>
                <a:endParaRPr lang="en-US" dirty="0"/>
              </a:p>
              <a:p>
                <a:endParaRPr lang="en-US" dirty="0"/>
              </a:p>
            </p:txBody>
          </p:sp>
        </mc:Choice>
        <mc:Fallback xmlns="">
          <p:sp>
            <p:nvSpPr>
              <p:cNvPr id="12" name="Content Placeholder 11">
                <a:extLst>
                  <a:ext uri="{FF2B5EF4-FFF2-40B4-BE49-F238E27FC236}">
                    <a16:creationId xmlns:a16="http://schemas.microsoft.com/office/drawing/2014/main" id="{946857A5-9BF7-554F-8E09-AC4EA3C97BFE}"/>
                  </a:ext>
                </a:extLst>
              </p:cNvPr>
              <p:cNvSpPr>
                <a:spLocks noGrp="1" noRot="1" noChangeAspect="1" noMove="1" noResize="1" noEditPoints="1" noAdjustHandles="1" noChangeArrowheads="1" noChangeShapeType="1" noTextEdit="1"/>
              </p:cNvSpPr>
              <p:nvPr>
                <p:ph idx="1"/>
              </p:nvPr>
            </p:nvSpPr>
            <p:spPr>
              <a:xfrm>
                <a:off x="1307303" y="1409513"/>
                <a:ext cx="10073871" cy="3101983"/>
              </a:xfrm>
              <a:blipFill>
                <a:blip r:embed="rId3"/>
                <a:stretch>
                  <a:fillRect l="-377" t="-81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88BDD55-D24C-AE49-BF2B-F0FA38989B7D}"/>
              </a:ext>
            </a:extLst>
          </p:cNvPr>
          <p:cNvPicPr>
            <a:picLocks noChangeAspect="1"/>
          </p:cNvPicPr>
          <p:nvPr/>
        </p:nvPicPr>
        <p:blipFill>
          <a:blip r:embed="rId4"/>
          <a:stretch>
            <a:fillRect/>
          </a:stretch>
        </p:blipFill>
        <p:spPr>
          <a:xfrm>
            <a:off x="2563132" y="3647552"/>
            <a:ext cx="6715681" cy="2747961"/>
          </a:xfrm>
          <a:prstGeom prst="rect">
            <a:avLst/>
          </a:prstGeom>
        </p:spPr>
      </p:pic>
      <p:sp>
        <p:nvSpPr>
          <p:cNvPr id="7" name="Rectangle 6">
            <a:extLst>
              <a:ext uri="{FF2B5EF4-FFF2-40B4-BE49-F238E27FC236}">
                <a16:creationId xmlns:a16="http://schemas.microsoft.com/office/drawing/2014/main" id="{3E6D2AF5-E4A9-114E-8424-3E59D3124656}"/>
              </a:ext>
            </a:extLst>
          </p:cNvPr>
          <p:cNvSpPr/>
          <p:nvPr/>
        </p:nvSpPr>
        <p:spPr>
          <a:xfrm>
            <a:off x="1032094" y="6334906"/>
            <a:ext cx="9705315" cy="400110"/>
          </a:xfrm>
          <a:prstGeom prst="rect">
            <a:avLst/>
          </a:prstGeom>
        </p:spPr>
        <p:txBody>
          <a:bodyPr wrap="square">
            <a:spAutoFit/>
          </a:bodyPr>
          <a:lstStyle/>
          <a:p>
            <a:r>
              <a:rPr lang="en-US" sz="1000" dirty="0" err="1">
                <a:solidFill>
                  <a:srgbClr val="000000"/>
                </a:solidFill>
                <a:latin typeface="Times" pitchFamily="2" charset="0"/>
              </a:rPr>
              <a:t>Merikangas</a:t>
            </a:r>
            <a:r>
              <a:rPr lang="en-US" sz="1000" dirty="0">
                <a:solidFill>
                  <a:srgbClr val="000000"/>
                </a:solidFill>
                <a:latin typeface="Times" pitchFamily="2" charset="0"/>
              </a:rPr>
              <a:t> et al (2019). Real-time mobile monitoring of the dynamic associations among motor activity, energy, mood, and sleep in adults with bipolar disorder. </a:t>
            </a:r>
          </a:p>
          <a:p>
            <a:r>
              <a:rPr lang="en-US" sz="1000" dirty="0">
                <a:solidFill>
                  <a:srgbClr val="000000"/>
                </a:solidFill>
                <a:latin typeface="Times" pitchFamily="2" charset="0"/>
              </a:rPr>
              <a:t>JAMA Psychiatry 76 (2), 190-198.</a:t>
            </a:r>
            <a:endParaRPr lang="en-US" sz="1000" dirty="0"/>
          </a:p>
        </p:txBody>
      </p:sp>
    </p:spTree>
    <p:extLst>
      <p:ext uri="{BB962C8B-B14F-4D97-AF65-F5344CB8AC3E}">
        <p14:creationId xmlns:p14="http://schemas.microsoft.com/office/powerpoint/2010/main" val="101991655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{22B5B299-6E7F-1A4D-B9CA-C35429690F9D}tf10001120</Template>
  <TotalTime>23650</TotalTime>
  <Words>2146</Words>
  <Application>Microsoft Office PowerPoint</Application>
  <PresentationFormat>Widescreen</PresentationFormat>
  <Paragraphs>213</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Avenir</vt:lpstr>
      <vt:lpstr>Avenir Book</vt:lpstr>
      <vt:lpstr>Cambria Math</vt:lpstr>
      <vt:lpstr>Gill Sans MT</vt:lpstr>
      <vt:lpstr>华文中宋</vt:lpstr>
      <vt:lpstr>Times</vt:lpstr>
      <vt:lpstr>Parcel</vt:lpstr>
      <vt:lpstr>Bridging the gap between complex sensor data and clinical knowledge</vt:lpstr>
      <vt:lpstr>Wearable computing sensor data</vt:lpstr>
      <vt:lpstr>Physical activity and mobile health </vt:lpstr>
      <vt:lpstr>Gaps between device data and clinical markers</vt:lpstr>
      <vt:lpstr>Mmarch consortium</vt:lpstr>
      <vt:lpstr>Sensor monitoring in NIMH family studies of spectrum disorders</vt:lpstr>
      <vt:lpstr>Time-varying mean Activity and mood</vt:lpstr>
      <vt:lpstr>Concurrent Associations of Activity variability and Mood </vt:lpstr>
      <vt:lpstr>Dynamic Associations of Activity and Mood </vt:lpstr>
      <vt:lpstr>Activity profile as Continuous distributional object</vt:lpstr>
      <vt:lpstr>Heritability of activity traits in twin study</vt:lpstr>
      <vt:lpstr>Multiple views of daily activity distribution</vt:lpstr>
      <vt:lpstr>Variance components model to detect heritable traits in activity distributions</vt:lpstr>
      <vt:lpstr>More gaps to fill for practical use of device data</vt:lpstr>
      <vt:lpstr>Summary</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Fisher</dc:creator>
  <cp:lastModifiedBy>Eileen Fisher</cp:lastModifiedBy>
  <cp:revision>731</cp:revision>
  <dcterms:created xsi:type="dcterms:W3CDTF">2014-09-12T02:11:56Z</dcterms:created>
  <dcterms:modified xsi:type="dcterms:W3CDTF">2020-12-02T18:16:03Z</dcterms:modified>
</cp:coreProperties>
</file>